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26"/>
  </p:notesMasterIdLst>
  <p:sldIdLst>
    <p:sldId id="256" r:id="rId2"/>
    <p:sldId id="260" r:id="rId3"/>
    <p:sldId id="267" r:id="rId4"/>
    <p:sldId id="268" r:id="rId5"/>
    <p:sldId id="266" r:id="rId6"/>
    <p:sldId id="257" r:id="rId7"/>
    <p:sldId id="258" r:id="rId8"/>
    <p:sldId id="259" r:id="rId9"/>
    <p:sldId id="261" r:id="rId10"/>
    <p:sldId id="262" r:id="rId11"/>
    <p:sldId id="263" r:id="rId12"/>
    <p:sldId id="264"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a Velasquez Velasquez" initials="CVV" lastIdx="1" clrIdx="0">
    <p:extLst>
      <p:ext uri="{19B8F6BF-5375-455C-9EA6-DF929625EA0E}">
        <p15:presenceInfo xmlns:p15="http://schemas.microsoft.com/office/powerpoint/2012/main" userId="32e9e377ff38b6e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27T20:23:09.848"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678F7-05FF-4320-B9AA-71C9843F0806}" type="datetimeFigureOut">
              <a:rPr lang="es-CO" smtClean="0"/>
              <a:t>29/01/2021</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4F9AFB-E193-4736-A541-10FE9528454F}" type="slidenum">
              <a:rPr lang="es-CO" smtClean="0"/>
              <a:t>‹Nº›</a:t>
            </a:fld>
            <a:endParaRPr lang="es-CO"/>
          </a:p>
        </p:txBody>
      </p:sp>
    </p:spTree>
    <p:extLst>
      <p:ext uri="{BB962C8B-B14F-4D97-AF65-F5344CB8AC3E}">
        <p14:creationId xmlns:p14="http://schemas.microsoft.com/office/powerpoint/2010/main" val="3708622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The</a:t>
            </a:r>
            <a:r>
              <a:rPr lang="es-CO" dirty="0"/>
              <a:t> </a:t>
            </a:r>
            <a:r>
              <a:rPr lang="es-CO" dirty="0" err="1"/>
              <a:t>first</a:t>
            </a:r>
            <a:r>
              <a:rPr lang="es-CO" dirty="0"/>
              <a:t> </a:t>
            </a:r>
            <a:r>
              <a:rPr lang="es-CO" dirty="0" err="1"/>
              <a:t>think</a:t>
            </a:r>
            <a:r>
              <a:rPr lang="es-CO" dirty="0"/>
              <a:t> </a:t>
            </a:r>
            <a:r>
              <a:rPr lang="es-CO" dirty="0" err="1"/>
              <a:t>that</a:t>
            </a:r>
            <a:r>
              <a:rPr lang="es-CO" dirty="0"/>
              <a:t> </a:t>
            </a:r>
            <a:r>
              <a:rPr lang="es-CO" dirty="0" err="1"/>
              <a:t>we</a:t>
            </a:r>
            <a:r>
              <a:rPr lang="es-CO" dirty="0"/>
              <a:t> </a:t>
            </a:r>
            <a:r>
              <a:rPr lang="es-CO" dirty="0" err="1"/>
              <a:t>did</a:t>
            </a:r>
            <a:r>
              <a:rPr lang="es-CO" dirty="0"/>
              <a:t> </a:t>
            </a:r>
            <a:r>
              <a:rPr lang="es-CO" dirty="0" err="1"/>
              <a:t>was</a:t>
            </a:r>
            <a:r>
              <a:rPr lang="es-CO" dirty="0"/>
              <a:t> </a:t>
            </a:r>
            <a:r>
              <a:rPr lang="es-CO" dirty="0" err="1"/>
              <a:t>that</a:t>
            </a:r>
            <a:r>
              <a:rPr lang="es-CO" dirty="0"/>
              <a:t> </a:t>
            </a:r>
            <a:r>
              <a:rPr lang="es-CO" dirty="0" err="1"/>
              <a:t>we</a:t>
            </a:r>
            <a:r>
              <a:rPr lang="es-CO" dirty="0"/>
              <a:t> </a:t>
            </a:r>
            <a:r>
              <a:rPr lang="es-CO" dirty="0" err="1"/>
              <a:t>read</a:t>
            </a:r>
            <a:r>
              <a:rPr lang="es-CO" dirty="0"/>
              <a:t> </a:t>
            </a:r>
            <a:r>
              <a:rPr lang="es-CO" dirty="0" err="1"/>
              <a:t>the</a:t>
            </a:r>
            <a:r>
              <a:rPr lang="es-CO" dirty="0"/>
              <a:t> data </a:t>
            </a:r>
            <a:r>
              <a:rPr lang="es-CO" dirty="0" err="1"/>
              <a:t>from</a:t>
            </a:r>
            <a:r>
              <a:rPr lang="es-CO" dirty="0"/>
              <a:t> </a:t>
            </a:r>
            <a:r>
              <a:rPr lang="es-CO" dirty="0" err="1"/>
              <a:t>the</a:t>
            </a:r>
            <a:r>
              <a:rPr lang="es-CO" dirty="0"/>
              <a:t> Excel </a:t>
            </a:r>
            <a:r>
              <a:rPr lang="es-CO" dirty="0" err="1"/>
              <a:t>document</a:t>
            </a:r>
            <a:r>
              <a:rPr lang="es-CO" dirty="0"/>
              <a:t> </a:t>
            </a:r>
            <a:r>
              <a:rPr lang="es-CO" dirty="0" err="1"/>
              <a:t>using</a:t>
            </a:r>
            <a:r>
              <a:rPr lang="es-CO" dirty="0"/>
              <a:t> </a:t>
            </a:r>
            <a:r>
              <a:rPr lang="es-CO" dirty="0" err="1"/>
              <a:t>the</a:t>
            </a:r>
            <a:r>
              <a:rPr lang="es-CO" dirty="0"/>
              <a:t> </a:t>
            </a:r>
            <a:r>
              <a:rPr lang="es-CO" dirty="0" err="1"/>
              <a:t>function</a:t>
            </a:r>
            <a:r>
              <a:rPr lang="es-CO" dirty="0"/>
              <a:t> </a:t>
            </a:r>
            <a:r>
              <a:rPr lang="es-CO" dirty="0" err="1"/>
              <a:t>read_Excel</a:t>
            </a:r>
            <a:r>
              <a:rPr lang="es-CO" dirty="0"/>
              <a:t>. </a:t>
            </a:r>
            <a:r>
              <a:rPr lang="es-CO" dirty="0" err="1"/>
              <a:t>The</a:t>
            </a:r>
            <a:r>
              <a:rPr lang="es-CO" dirty="0"/>
              <a:t> </a:t>
            </a:r>
            <a:r>
              <a:rPr lang="es-CO" dirty="0" err="1"/>
              <a:t>we</a:t>
            </a:r>
            <a:r>
              <a:rPr lang="es-CO" dirty="0"/>
              <a:t> transforme  </a:t>
            </a:r>
            <a:r>
              <a:rPr lang="es-CO" dirty="0" err="1"/>
              <a:t>the</a:t>
            </a:r>
            <a:r>
              <a:rPr lang="es-CO" dirty="0"/>
              <a:t> data </a:t>
            </a:r>
            <a:r>
              <a:rPr lang="es-CO" dirty="0" err="1"/>
              <a:t>to</a:t>
            </a:r>
            <a:r>
              <a:rPr lang="es-CO" dirty="0"/>
              <a:t> time series </a:t>
            </a:r>
            <a:r>
              <a:rPr lang="es-CO" dirty="0" err="1"/>
              <a:t>useing</a:t>
            </a:r>
            <a:r>
              <a:rPr lang="es-CO" dirty="0"/>
              <a:t> </a:t>
            </a:r>
            <a:r>
              <a:rPr lang="es-CO" dirty="0" err="1"/>
              <a:t>the</a:t>
            </a:r>
            <a:r>
              <a:rPr lang="es-CO" dirty="0"/>
              <a:t> </a:t>
            </a:r>
            <a:r>
              <a:rPr lang="es-CO" dirty="0" err="1"/>
              <a:t>ts</a:t>
            </a:r>
            <a:r>
              <a:rPr lang="es-CO" dirty="0"/>
              <a:t> () </a:t>
            </a:r>
            <a:r>
              <a:rPr lang="es-CO" dirty="0" err="1"/>
              <a:t>function</a:t>
            </a:r>
            <a:r>
              <a:rPr lang="es-CO" dirty="0"/>
              <a:t>  and </a:t>
            </a:r>
            <a:r>
              <a:rPr lang="es-CO" dirty="0" err="1"/>
              <a:t>we</a:t>
            </a:r>
            <a:r>
              <a:rPr lang="es-CO" dirty="0"/>
              <a:t> </a:t>
            </a:r>
            <a:r>
              <a:rPr lang="es-CO" dirty="0" err="1"/>
              <a:t>plot</a:t>
            </a:r>
            <a:r>
              <a:rPr lang="es-CO" dirty="0"/>
              <a:t>. As </a:t>
            </a:r>
            <a:r>
              <a:rPr lang="es-CO" dirty="0" err="1"/>
              <a:t>the</a:t>
            </a:r>
            <a:r>
              <a:rPr lang="es-CO" dirty="0"/>
              <a:t> data </a:t>
            </a:r>
            <a:r>
              <a:rPr lang="es-CO" dirty="0" err="1"/>
              <a:t>was</a:t>
            </a:r>
            <a:r>
              <a:rPr lang="es-CO" dirty="0"/>
              <a:t> in a </a:t>
            </a:r>
            <a:r>
              <a:rPr lang="es-CO" dirty="0" err="1"/>
              <a:t>monthly</a:t>
            </a:r>
            <a:r>
              <a:rPr lang="es-CO" dirty="0"/>
              <a:t> basis </a:t>
            </a:r>
            <a:r>
              <a:rPr lang="es-CO" dirty="0" err="1"/>
              <a:t>we</a:t>
            </a:r>
            <a:r>
              <a:rPr lang="es-CO" dirty="0"/>
              <a:t> </a:t>
            </a:r>
            <a:r>
              <a:rPr lang="es-CO" dirty="0" err="1"/>
              <a:t>used</a:t>
            </a:r>
            <a:r>
              <a:rPr lang="es-CO" dirty="0"/>
              <a:t> </a:t>
            </a:r>
            <a:r>
              <a:rPr lang="es-CO" dirty="0" err="1"/>
              <a:t>the</a:t>
            </a:r>
            <a:r>
              <a:rPr lang="es-CO" dirty="0"/>
              <a:t> </a:t>
            </a:r>
            <a:r>
              <a:rPr lang="es-CO" dirty="0" err="1"/>
              <a:t>frecuency</a:t>
            </a:r>
            <a:r>
              <a:rPr lang="es-CO" dirty="0"/>
              <a:t>=12</a:t>
            </a:r>
          </a:p>
        </p:txBody>
      </p:sp>
      <p:sp>
        <p:nvSpPr>
          <p:cNvPr id="4" name="Marcador de número de diapositiva 3"/>
          <p:cNvSpPr>
            <a:spLocks noGrp="1"/>
          </p:cNvSpPr>
          <p:nvPr>
            <p:ph type="sldNum" sz="quarter" idx="5"/>
          </p:nvPr>
        </p:nvSpPr>
        <p:spPr/>
        <p:txBody>
          <a:bodyPr/>
          <a:lstStyle/>
          <a:p>
            <a:fld id="{CA4F9AFB-E193-4736-A541-10FE9528454F}" type="slidenum">
              <a:rPr lang="es-CO" smtClean="0"/>
              <a:t>13</a:t>
            </a:fld>
            <a:endParaRPr lang="es-CO"/>
          </a:p>
        </p:txBody>
      </p:sp>
    </p:spTree>
    <p:extLst>
      <p:ext uri="{BB962C8B-B14F-4D97-AF65-F5344CB8AC3E}">
        <p14:creationId xmlns:p14="http://schemas.microsoft.com/office/powerpoint/2010/main" val="91069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We</a:t>
            </a:r>
            <a:r>
              <a:rPr lang="es-CO" dirty="0"/>
              <a:t> </a:t>
            </a:r>
            <a:r>
              <a:rPr lang="es-CO" dirty="0" err="1"/>
              <a:t>decided</a:t>
            </a:r>
            <a:r>
              <a:rPr lang="es-CO" dirty="0"/>
              <a:t> </a:t>
            </a:r>
            <a:r>
              <a:rPr lang="es-CO" dirty="0" err="1"/>
              <a:t>to</a:t>
            </a:r>
            <a:r>
              <a:rPr lang="es-CO" dirty="0"/>
              <a:t> </a:t>
            </a:r>
            <a:r>
              <a:rPr lang="es-CO" dirty="0" err="1"/>
              <a:t>decompose</a:t>
            </a:r>
            <a:r>
              <a:rPr lang="es-CO" dirty="0"/>
              <a:t> </a:t>
            </a:r>
            <a:r>
              <a:rPr lang="es-CO" dirty="0" err="1"/>
              <a:t>the</a:t>
            </a:r>
            <a:r>
              <a:rPr lang="es-CO" dirty="0"/>
              <a:t> time serie </a:t>
            </a:r>
            <a:r>
              <a:rPr lang="es-CO" dirty="0" err="1"/>
              <a:t>to</a:t>
            </a:r>
            <a:r>
              <a:rPr lang="es-CO" dirty="0"/>
              <a:t> </a:t>
            </a:r>
            <a:r>
              <a:rPr lang="es-CO" dirty="0" err="1"/>
              <a:t>obtain</a:t>
            </a:r>
            <a:r>
              <a:rPr lang="es-CO" dirty="0"/>
              <a:t> </a:t>
            </a:r>
            <a:r>
              <a:rPr lang="es-CO" dirty="0" err="1"/>
              <a:t>it’s</a:t>
            </a:r>
            <a:r>
              <a:rPr lang="es-CO" dirty="0"/>
              <a:t> </a:t>
            </a:r>
            <a:r>
              <a:rPr lang="es-CO" dirty="0" err="1"/>
              <a:t>different</a:t>
            </a:r>
            <a:r>
              <a:rPr lang="es-CO" dirty="0"/>
              <a:t> </a:t>
            </a:r>
            <a:r>
              <a:rPr lang="es-CO" dirty="0" err="1"/>
              <a:t>components</a:t>
            </a:r>
            <a:r>
              <a:rPr lang="es-CO" dirty="0"/>
              <a:t>. </a:t>
            </a:r>
            <a:r>
              <a:rPr lang="es-CO" dirty="0" err="1"/>
              <a:t>For</a:t>
            </a:r>
            <a:r>
              <a:rPr lang="es-CO" dirty="0"/>
              <a:t> </a:t>
            </a:r>
            <a:r>
              <a:rPr lang="es-CO" dirty="0" err="1"/>
              <a:t>that</a:t>
            </a:r>
            <a:r>
              <a:rPr lang="es-CO" dirty="0"/>
              <a:t> </a:t>
            </a:r>
            <a:r>
              <a:rPr lang="es-CO" dirty="0" err="1"/>
              <a:t>we</a:t>
            </a:r>
            <a:r>
              <a:rPr lang="es-CO" dirty="0"/>
              <a:t> </a:t>
            </a:r>
            <a:r>
              <a:rPr lang="es-CO" dirty="0" err="1"/>
              <a:t>used</a:t>
            </a:r>
            <a:r>
              <a:rPr lang="es-CO" dirty="0"/>
              <a:t> </a:t>
            </a:r>
            <a:r>
              <a:rPr lang="es-CO" dirty="0" err="1"/>
              <a:t>the</a:t>
            </a:r>
            <a:r>
              <a:rPr lang="es-CO" dirty="0"/>
              <a:t> función </a:t>
            </a:r>
            <a:r>
              <a:rPr lang="es-CO" dirty="0" err="1"/>
              <a:t>decompose</a:t>
            </a:r>
            <a:r>
              <a:rPr lang="es-CO" dirty="0"/>
              <a:t>(). </a:t>
            </a:r>
            <a:r>
              <a:rPr lang="es-CO" dirty="0" err="1"/>
              <a:t>We</a:t>
            </a:r>
            <a:r>
              <a:rPr lang="es-CO" dirty="0"/>
              <a:t> can </a:t>
            </a:r>
            <a:r>
              <a:rPr lang="es-CO" dirty="0" err="1"/>
              <a:t>see</a:t>
            </a:r>
            <a:r>
              <a:rPr lang="es-CO" dirty="0"/>
              <a:t> </a:t>
            </a:r>
            <a:r>
              <a:rPr lang="es-CO" dirty="0" err="1"/>
              <a:t>that</a:t>
            </a:r>
            <a:r>
              <a:rPr lang="es-CO" dirty="0"/>
              <a:t> </a:t>
            </a:r>
            <a:r>
              <a:rPr lang="es-CO" dirty="0" err="1"/>
              <a:t>the</a:t>
            </a:r>
            <a:r>
              <a:rPr lang="es-CO" dirty="0"/>
              <a:t> </a:t>
            </a:r>
            <a:r>
              <a:rPr lang="es-CO" dirty="0" err="1"/>
              <a:t>estimated</a:t>
            </a:r>
            <a:r>
              <a:rPr lang="es-CO" dirty="0"/>
              <a:t> tren shows a </a:t>
            </a:r>
            <a:r>
              <a:rPr lang="es-CO" dirty="0" err="1"/>
              <a:t>decrease</a:t>
            </a:r>
            <a:r>
              <a:rPr lang="es-CO" dirty="0"/>
              <a:t> </a:t>
            </a:r>
            <a:r>
              <a:rPr lang="es-CO" dirty="0" err="1"/>
              <a:t>beteen</a:t>
            </a:r>
            <a:r>
              <a:rPr lang="es-CO" dirty="0"/>
              <a:t> 2012 and 2012. </a:t>
            </a:r>
            <a:r>
              <a:rPr lang="es-CO" dirty="0" err="1"/>
              <a:t>followe</a:t>
            </a:r>
            <a:r>
              <a:rPr lang="es-CO" dirty="0"/>
              <a:t> </a:t>
            </a:r>
            <a:r>
              <a:rPr lang="es-CO" dirty="0" err="1"/>
              <a:t>by</a:t>
            </a:r>
            <a:r>
              <a:rPr lang="es-CO" dirty="0"/>
              <a:t> a </a:t>
            </a:r>
            <a:r>
              <a:rPr lang="es-CO" dirty="0" err="1"/>
              <a:t>increse</a:t>
            </a:r>
            <a:r>
              <a:rPr lang="es-CO" dirty="0"/>
              <a:t> </a:t>
            </a:r>
            <a:r>
              <a:rPr lang="es-CO" dirty="0" err="1"/>
              <a:t>from</a:t>
            </a:r>
            <a:r>
              <a:rPr lang="es-CO" dirty="0"/>
              <a:t> </a:t>
            </a:r>
            <a:r>
              <a:rPr lang="es-CO" dirty="0" err="1"/>
              <a:t>that</a:t>
            </a:r>
            <a:r>
              <a:rPr lang="es-CO" dirty="0"/>
              <a:t> </a:t>
            </a:r>
            <a:r>
              <a:rPr lang="es-CO" dirty="0" err="1"/>
              <a:t>pointt</a:t>
            </a:r>
            <a:r>
              <a:rPr lang="es-CO" dirty="0"/>
              <a:t> </a:t>
            </a:r>
            <a:r>
              <a:rPr lang="es-CO" dirty="0" err="1"/>
              <a:t>until</a:t>
            </a:r>
            <a:r>
              <a:rPr lang="es-CO" dirty="0"/>
              <a:t> 2019 </a:t>
            </a:r>
            <a:r>
              <a:rPr lang="es-CO" dirty="0" err="1"/>
              <a:t>that</a:t>
            </a:r>
            <a:r>
              <a:rPr lang="es-CO" dirty="0"/>
              <a:t> </a:t>
            </a:r>
            <a:r>
              <a:rPr lang="es-CO" dirty="0" err="1"/>
              <a:t>where</a:t>
            </a:r>
            <a:r>
              <a:rPr lang="es-CO" dirty="0"/>
              <a:t> </a:t>
            </a:r>
            <a:r>
              <a:rPr lang="es-CO" dirty="0" err="1"/>
              <a:t>we</a:t>
            </a:r>
            <a:r>
              <a:rPr lang="es-CO" dirty="0"/>
              <a:t> </a:t>
            </a:r>
            <a:r>
              <a:rPr lang="es-CO" dirty="0" err="1"/>
              <a:t>have</a:t>
            </a:r>
            <a:r>
              <a:rPr lang="es-CO" dirty="0"/>
              <a:t> </a:t>
            </a:r>
            <a:r>
              <a:rPr lang="es-CO" dirty="0" err="1"/>
              <a:t>the</a:t>
            </a:r>
            <a:r>
              <a:rPr lang="es-CO" dirty="0"/>
              <a:t> data</a:t>
            </a:r>
          </a:p>
        </p:txBody>
      </p:sp>
      <p:sp>
        <p:nvSpPr>
          <p:cNvPr id="4" name="Marcador de número de diapositiva 3"/>
          <p:cNvSpPr>
            <a:spLocks noGrp="1"/>
          </p:cNvSpPr>
          <p:nvPr>
            <p:ph type="sldNum" sz="quarter" idx="5"/>
          </p:nvPr>
        </p:nvSpPr>
        <p:spPr/>
        <p:txBody>
          <a:bodyPr/>
          <a:lstStyle/>
          <a:p>
            <a:fld id="{CA4F9AFB-E193-4736-A541-10FE9528454F}" type="slidenum">
              <a:rPr lang="es-CO" smtClean="0"/>
              <a:t>14</a:t>
            </a:fld>
            <a:endParaRPr lang="es-CO"/>
          </a:p>
        </p:txBody>
      </p:sp>
    </p:spTree>
    <p:extLst>
      <p:ext uri="{BB962C8B-B14F-4D97-AF65-F5344CB8AC3E}">
        <p14:creationId xmlns:p14="http://schemas.microsoft.com/office/powerpoint/2010/main" val="1505344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We</a:t>
            </a:r>
            <a:r>
              <a:rPr lang="es-CO" dirty="0"/>
              <a:t> </a:t>
            </a:r>
            <a:r>
              <a:rPr lang="es-CO" dirty="0" err="1"/>
              <a:t>adjust</a:t>
            </a:r>
            <a:r>
              <a:rPr lang="es-CO" dirty="0"/>
              <a:t> </a:t>
            </a:r>
            <a:r>
              <a:rPr lang="es-CO" dirty="0" err="1"/>
              <a:t>the</a:t>
            </a:r>
            <a:r>
              <a:rPr lang="es-CO" dirty="0"/>
              <a:t> time series  </a:t>
            </a:r>
            <a:r>
              <a:rPr lang="es-CO" dirty="0" err="1"/>
              <a:t>by</a:t>
            </a:r>
            <a:r>
              <a:rPr lang="es-CO" dirty="0"/>
              <a:t> </a:t>
            </a:r>
            <a:r>
              <a:rPr lang="es-CO" dirty="0" err="1"/>
              <a:t>estimating</a:t>
            </a:r>
            <a:r>
              <a:rPr lang="es-CO" dirty="0"/>
              <a:t> </a:t>
            </a:r>
            <a:r>
              <a:rPr lang="es-CO" dirty="0" err="1"/>
              <a:t>the</a:t>
            </a:r>
            <a:r>
              <a:rPr lang="es-CO" dirty="0"/>
              <a:t> </a:t>
            </a:r>
            <a:r>
              <a:rPr lang="es-CO" dirty="0" err="1"/>
              <a:t>seasonal</a:t>
            </a:r>
            <a:r>
              <a:rPr lang="es-CO" dirty="0"/>
              <a:t> </a:t>
            </a:r>
            <a:r>
              <a:rPr lang="es-CO" dirty="0" err="1"/>
              <a:t>component</a:t>
            </a:r>
            <a:r>
              <a:rPr lang="es-CO" dirty="0"/>
              <a:t> and </a:t>
            </a:r>
            <a:r>
              <a:rPr lang="es-CO" dirty="0" err="1"/>
              <a:t>substracting</a:t>
            </a:r>
            <a:r>
              <a:rPr lang="es-CO" dirty="0"/>
              <a:t> </a:t>
            </a:r>
            <a:r>
              <a:rPr lang="es-CO" dirty="0" err="1"/>
              <a:t>it</a:t>
            </a:r>
            <a:r>
              <a:rPr lang="es-CO" dirty="0"/>
              <a:t> </a:t>
            </a:r>
            <a:r>
              <a:rPr lang="es-CO" dirty="0" err="1"/>
              <a:t>from</a:t>
            </a:r>
            <a:r>
              <a:rPr lang="es-CO" dirty="0"/>
              <a:t> </a:t>
            </a:r>
            <a:r>
              <a:rPr lang="es-CO" dirty="0" err="1"/>
              <a:t>the</a:t>
            </a:r>
            <a:r>
              <a:rPr lang="es-CO" dirty="0"/>
              <a:t> original . And </a:t>
            </a:r>
            <a:r>
              <a:rPr lang="es-CO" dirty="0" err="1"/>
              <a:t>we</a:t>
            </a:r>
            <a:r>
              <a:rPr lang="es-CO" dirty="0"/>
              <a:t> </a:t>
            </a:r>
            <a:r>
              <a:rPr lang="es-CO" dirty="0" err="1"/>
              <a:t>plot</a:t>
            </a:r>
            <a:r>
              <a:rPr lang="es-CO" dirty="0"/>
              <a:t> </a:t>
            </a:r>
            <a:r>
              <a:rPr lang="es-CO" dirty="0" err="1"/>
              <a:t>the</a:t>
            </a:r>
            <a:r>
              <a:rPr lang="es-CO" dirty="0"/>
              <a:t> </a:t>
            </a:r>
            <a:r>
              <a:rPr lang="es-CO" dirty="0" err="1"/>
              <a:t>function</a:t>
            </a:r>
            <a:r>
              <a:rPr lang="es-CO" dirty="0"/>
              <a:t> . </a:t>
            </a:r>
            <a:r>
              <a:rPr lang="es-CO" dirty="0" err="1"/>
              <a:t>We</a:t>
            </a:r>
            <a:r>
              <a:rPr lang="es-CO" dirty="0"/>
              <a:t> can </a:t>
            </a:r>
            <a:r>
              <a:rPr lang="es-CO" dirty="0" err="1"/>
              <a:t>see</a:t>
            </a:r>
            <a:r>
              <a:rPr lang="es-CO" dirty="0"/>
              <a:t> </a:t>
            </a:r>
            <a:r>
              <a:rPr lang="es-CO" dirty="0" err="1"/>
              <a:t>that</a:t>
            </a:r>
            <a:r>
              <a:rPr lang="es-CO" dirty="0"/>
              <a:t> </a:t>
            </a:r>
            <a:r>
              <a:rPr lang="es-CO" dirty="0" err="1"/>
              <a:t>the</a:t>
            </a:r>
            <a:r>
              <a:rPr lang="es-CO" dirty="0"/>
              <a:t> </a:t>
            </a:r>
            <a:r>
              <a:rPr lang="es-CO" dirty="0" err="1"/>
              <a:t>seasonal</a:t>
            </a:r>
            <a:r>
              <a:rPr lang="es-CO" dirty="0"/>
              <a:t> </a:t>
            </a:r>
            <a:r>
              <a:rPr lang="es-CO" dirty="0" err="1"/>
              <a:t>variation</a:t>
            </a:r>
            <a:r>
              <a:rPr lang="es-CO" dirty="0"/>
              <a:t> has </a:t>
            </a:r>
            <a:r>
              <a:rPr lang="es-CO" dirty="0" err="1"/>
              <a:t>been</a:t>
            </a:r>
            <a:r>
              <a:rPr lang="es-CO" dirty="0"/>
              <a:t> removed and </a:t>
            </a:r>
            <a:r>
              <a:rPr lang="es-CO" dirty="0" err="1"/>
              <a:t>it</a:t>
            </a:r>
            <a:r>
              <a:rPr lang="es-CO" dirty="0"/>
              <a:t> </a:t>
            </a:r>
            <a:r>
              <a:rPr lang="es-CO" dirty="0" err="1"/>
              <a:t>still</a:t>
            </a:r>
            <a:r>
              <a:rPr lang="es-CO" dirty="0"/>
              <a:t> </a:t>
            </a:r>
            <a:r>
              <a:rPr lang="es-CO" dirty="0" err="1"/>
              <a:t>contains</a:t>
            </a:r>
            <a:r>
              <a:rPr lang="es-CO" dirty="0"/>
              <a:t> </a:t>
            </a:r>
            <a:r>
              <a:rPr lang="es-CO" dirty="0" err="1"/>
              <a:t>the</a:t>
            </a:r>
            <a:r>
              <a:rPr lang="es-CO" dirty="0"/>
              <a:t> tren</a:t>
            </a:r>
          </a:p>
        </p:txBody>
      </p:sp>
      <p:sp>
        <p:nvSpPr>
          <p:cNvPr id="4" name="Marcador de número de diapositiva 3"/>
          <p:cNvSpPr>
            <a:spLocks noGrp="1"/>
          </p:cNvSpPr>
          <p:nvPr>
            <p:ph type="sldNum" sz="quarter" idx="5"/>
          </p:nvPr>
        </p:nvSpPr>
        <p:spPr/>
        <p:txBody>
          <a:bodyPr/>
          <a:lstStyle/>
          <a:p>
            <a:fld id="{CA4F9AFB-E193-4736-A541-10FE9528454F}" type="slidenum">
              <a:rPr lang="es-CO" smtClean="0"/>
              <a:t>15</a:t>
            </a:fld>
            <a:endParaRPr lang="es-CO"/>
          </a:p>
        </p:txBody>
      </p:sp>
    </p:spTree>
    <p:extLst>
      <p:ext uri="{BB962C8B-B14F-4D97-AF65-F5344CB8AC3E}">
        <p14:creationId xmlns:p14="http://schemas.microsoft.com/office/powerpoint/2010/main" val="702298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We</a:t>
            </a:r>
            <a:r>
              <a:rPr lang="es-CO" dirty="0"/>
              <a:t> </a:t>
            </a:r>
            <a:r>
              <a:rPr lang="es-CO" dirty="0" err="1"/>
              <a:t>decided</a:t>
            </a:r>
            <a:r>
              <a:rPr lang="es-CO" dirty="0"/>
              <a:t> </a:t>
            </a:r>
            <a:r>
              <a:rPr lang="es-CO" dirty="0" err="1"/>
              <a:t>to</a:t>
            </a:r>
            <a:r>
              <a:rPr lang="es-CO" dirty="0"/>
              <a:t> use </a:t>
            </a:r>
            <a:r>
              <a:rPr lang="es-CO" dirty="0" err="1"/>
              <a:t>exponenecial</a:t>
            </a:r>
            <a:r>
              <a:rPr lang="es-CO" dirty="0"/>
              <a:t> </a:t>
            </a:r>
            <a:r>
              <a:rPr lang="es-CO" dirty="0" err="1"/>
              <a:t>smoothing</a:t>
            </a:r>
            <a:r>
              <a:rPr lang="es-CO" dirty="0"/>
              <a:t> </a:t>
            </a:r>
            <a:r>
              <a:rPr lang="es-CO" dirty="0" err="1"/>
              <a:t>eventhough</a:t>
            </a:r>
            <a:r>
              <a:rPr lang="es-CO" dirty="0"/>
              <a:t> </a:t>
            </a:r>
            <a:r>
              <a:rPr lang="es-CO" dirty="0" err="1"/>
              <a:t>we</a:t>
            </a:r>
            <a:r>
              <a:rPr lang="es-CO" dirty="0"/>
              <a:t> </a:t>
            </a:r>
            <a:r>
              <a:rPr lang="es-CO" dirty="0" err="1"/>
              <a:t>now</a:t>
            </a:r>
            <a:r>
              <a:rPr lang="es-CO" dirty="0"/>
              <a:t> </a:t>
            </a:r>
            <a:r>
              <a:rPr lang="es-CO" dirty="0" err="1"/>
              <a:t>there</a:t>
            </a:r>
            <a:r>
              <a:rPr lang="es-CO" dirty="0"/>
              <a:t> </a:t>
            </a:r>
            <a:r>
              <a:rPr lang="es-CO" dirty="0" err="1"/>
              <a:t>is</a:t>
            </a:r>
            <a:r>
              <a:rPr lang="es-CO" dirty="0"/>
              <a:t> </a:t>
            </a:r>
            <a:r>
              <a:rPr lang="es-CO" dirty="0" err="1"/>
              <a:t>seasonality</a:t>
            </a:r>
            <a:r>
              <a:rPr lang="es-CO" dirty="0"/>
              <a:t> </a:t>
            </a:r>
            <a:r>
              <a:rPr lang="es-CO" dirty="0" err="1"/>
              <a:t>to</a:t>
            </a:r>
            <a:r>
              <a:rPr lang="es-CO" dirty="0"/>
              <a:t> show </a:t>
            </a:r>
            <a:r>
              <a:rPr lang="es-CO" dirty="0" err="1"/>
              <a:t>the</a:t>
            </a:r>
            <a:r>
              <a:rPr lang="es-CO" dirty="0"/>
              <a:t> </a:t>
            </a:r>
            <a:r>
              <a:rPr lang="es-CO" dirty="0" err="1"/>
              <a:t>forecast</a:t>
            </a:r>
            <a:r>
              <a:rPr lang="es-CO" dirty="0"/>
              <a:t> </a:t>
            </a:r>
            <a:r>
              <a:rPr lang="es-CO" dirty="0" err="1"/>
              <a:t>that</a:t>
            </a:r>
            <a:r>
              <a:rPr lang="es-CO" dirty="0"/>
              <a:t> </a:t>
            </a:r>
            <a:r>
              <a:rPr lang="es-CO" dirty="0" err="1"/>
              <a:t>we</a:t>
            </a:r>
            <a:r>
              <a:rPr lang="es-CO" dirty="0"/>
              <a:t> </a:t>
            </a:r>
            <a:r>
              <a:rPr lang="es-CO" dirty="0" err="1"/>
              <a:t>may</a:t>
            </a:r>
            <a:r>
              <a:rPr lang="es-CO" dirty="0"/>
              <a:t> </a:t>
            </a:r>
            <a:r>
              <a:rPr lang="es-CO" dirty="0" err="1"/>
              <a:t>obtain</a:t>
            </a:r>
            <a:r>
              <a:rPr lang="es-CO" dirty="0"/>
              <a:t> </a:t>
            </a:r>
            <a:r>
              <a:rPr lang="es-CO" dirty="0" err="1"/>
              <a:t>using</a:t>
            </a:r>
            <a:r>
              <a:rPr lang="es-CO" dirty="0"/>
              <a:t> </a:t>
            </a:r>
            <a:r>
              <a:rPr lang="es-CO" dirty="0" err="1"/>
              <a:t>not</a:t>
            </a:r>
            <a:r>
              <a:rPr lang="es-CO" dirty="0"/>
              <a:t> </a:t>
            </a:r>
            <a:r>
              <a:rPr lang="es-CO" dirty="0" err="1"/>
              <a:t>an</a:t>
            </a:r>
            <a:r>
              <a:rPr lang="es-CO" dirty="0"/>
              <a:t> </a:t>
            </a:r>
            <a:r>
              <a:rPr lang="es-CO" dirty="0" err="1"/>
              <a:t>acurate</a:t>
            </a:r>
            <a:r>
              <a:rPr lang="es-CO" dirty="0"/>
              <a:t> </a:t>
            </a:r>
            <a:r>
              <a:rPr lang="es-CO" dirty="0" err="1"/>
              <a:t>model</a:t>
            </a:r>
            <a:r>
              <a:rPr lang="es-CO" dirty="0"/>
              <a:t>. As Alpha </a:t>
            </a:r>
            <a:r>
              <a:rPr lang="es-CO" dirty="0" err="1"/>
              <a:t>is</a:t>
            </a:r>
            <a:r>
              <a:rPr lang="es-CO" dirty="0"/>
              <a:t> </a:t>
            </a:r>
            <a:r>
              <a:rPr lang="es-CO" dirty="0" err="1"/>
              <a:t>close</a:t>
            </a:r>
            <a:r>
              <a:rPr lang="es-CO" dirty="0"/>
              <a:t> </a:t>
            </a:r>
            <a:r>
              <a:rPr lang="es-CO" dirty="0" err="1"/>
              <a:t>to</a:t>
            </a:r>
            <a:r>
              <a:rPr lang="es-CO" dirty="0"/>
              <a:t> 0 </a:t>
            </a:r>
            <a:r>
              <a:rPr lang="es-CO" dirty="0" err="1"/>
              <a:t>it</a:t>
            </a:r>
            <a:r>
              <a:rPr lang="es-CO" dirty="0"/>
              <a:t> </a:t>
            </a:r>
            <a:r>
              <a:rPr lang="es-CO" dirty="0" err="1"/>
              <a:t>means</a:t>
            </a:r>
            <a:r>
              <a:rPr lang="es-CO" dirty="0"/>
              <a:t> </a:t>
            </a:r>
            <a:r>
              <a:rPr lang="es-CO" dirty="0" err="1"/>
              <a:t>that</a:t>
            </a:r>
            <a:r>
              <a:rPr lang="es-CO" dirty="0"/>
              <a:t> </a:t>
            </a:r>
            <a:r>
              <a:rPr lang="es-CO" dirty="0" err="1"/>
              <a:t>the</a:t>
            </a:r>
            <a:r>
              <a:rPr lang="es-CO" dirty="0"/>
              <a:t> Little </a:t>
            </a:r>
            <a:r>
              <a:rPr lang="es-CO" dirty="0" err="1"/>
              <a:t>weight</a:t>
            </a:r>
            <a:r>
              <a:rPr lang="es-CO" dirty="0"/>
              <a:t> </a:t>
            </a:r>
            <a:r>
              <a:rPr lang="es-CO" dirty="0" err="1"/>
              <a:t>is</a:t>
            </a:r>
            <a:r>
              <a:rPr lang="es-CO" dirty="0"/>
              <a:t> placed in </a:t>
            </a:r>
            <a:r>
              <a:rPr lang="es-CO" dirty="0" err="1"/>
              <a:t>the</a:t>
            </a:r>
            <a:r>
              <a:rPr lang="es-CO" dirty="0"/>
              <a:t> </a:t>
            </a:r>
            <a:r>
              <a:rPr lang="es-CO" dirty="0" err="1"/>
              <a:t>most</a:t>
            </a:r>
            <a:r>
              <a:rPr lang="es-CO" dirty="0"/>
              <a:t> </a:t>
            </a:r>
            <a:r>
              <a:rPr lang="es-CO" dirty="0" err="1"/>
              <a:t>recent</a:t>
            </a:r>
            <a:r>
              <a:rPr lang="es-CO" dirty="0"/>
              <a:t> </a:t>
            </a:r>
            <a:r>
              <a:rPr lang="es-CO" dirty="0" err="1"/>
              <a:t>observations</a:t>
            </a:r>
            <a:r>
              <a:rPr lang="es-CO" dirty="0"/>
              <a:t> </a:t>
            </a:r>
            <a:r>
              <a:rPr lang="es-CO" dirty="0" err="1"/>
              <a:t>when</a:t>
            </a:r>
            <a:r>
              <a:rPr lang="es-CO" dirty="0"/>
              <a:t> </a:t>
            </a:r>
            <a:r>
              <a:rPr lang="es-CO" dirty="0" err="1"/>
              <a:t>making</a:t>
            </a:r>
            <a:r>
              <a:rPr lang="es-CO" dirty="0"/>
              <a:t> a </a:t>
            </a:r>
            <a:r>
              <a:rPr lang="es-CO" dirty="0" err="1"/>
              <a:t>forecast</a:t>
            </a:r>
            <a:r>
              <a:rPr lang="es-CO" dirty="0"/>
              <a:t> </a:t>
            </a:r>
            <a:r>
              <a:rPr lang="es-CO" dirty="0" err="1"/>
              <a:t>of</a:t>
            </a:r>
            <a:r>
              <a:rPr lang="es-CO" dirty="0"/>
              <a:t> </a:t>
            </a:r>
            <a:r>
              <a:rPr lang="es-CO" dirty="0" err="1"/>
              <a:t>future</a:t>
            </a:r>
            <a:r>
              <a:rPr lang="es-CO" dirty="0"/>
              <a:t> </a:t>
            </a:r>
            <a:r>
              <a:rPr lang="es-CO" dirty="0" err="1"/>
              <a:t>values</a:t>
            </a:r>
            <a:endParaRPr lang="es-CO" dirty="0"/>
          </a:p>
          <a:p>
            <a:endParaRPr lang="es-CO" dirty="0"/>
          </a:p>
        </p:txBody>
      </p:sp>
      <p:sp>
        <p:nvSpPr>
          <p:cNvPr id="4" name="Marcador de número de diapositiva 3"/>
          <p:cNvSpPr>
            <a:spLocks noGrp="1"/>
          </p:cNvSpPr>
          <p:nvPr>
            <p:ph type="sldNum" sz="quarter" idx="5"/>
          </p:nvPr>
        </p:nvSpPr>
        <p:spPr/>
        <p:txBody>
          <a:bodyPr/>
          <a:lstStyle/>
          <a:p>
            <a:fld id="{CA4F9AFB-E193-4736-A541-10FE9528454F}" type="slidenum">
              <a:rPr lang="es-CO" smtClean="0"/>
              <a:t>16</a:t>
            </a:fld>
            <a:endParaRPr lang="es-CO"/>
          </a:p>
        </p:txBody>
      </p:sp>
    </p:spTree>
    <p:extLst>
      <p:ext uri="{BB962C8B-B14F-4D97-AF65-F5344CB8AC3E}">
        <p14:creationId xmlns:p14="http://schemas.microsoft.com/office/powerpoint/2010/main" val="3077847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We</a:t>
            </a:r>
            <a:r>
              <a:rPr lang="es-CO" dirty="0"/>
              <a:t> </a:t>
            </a:r>
            <a:r>
              <a:rPr lang="es-CO" dirty="0" err="1"/>
              <a:t>plot</a:t>
            </a:r>
            <a:r>
              <a:rPr lang="es-CO" dirty="0"/>
              <a:t> </a:t>
            </a:r>
            <a:r>
              <a:rPr lang="es-CO" dirty="0" err="1"/>
              <a:t>the</a:t>
            </a:r>
            <a:r>
              <a:rPr lang="es-CO" dirty="0"/>
              <a:t> original series vs </a:t>
            </a:r>
            <a:r>
              <a:rPr lang="es-CO" dirty="0" err="1"/>
              <a:t>the</a:t>
            </a:r>
            <a:r>
              <a:rPr lang="es-CO" dirty="0"/>
              <a:t> </a:t>
            </a:r>
            <a:r>
              <a:rPr lang="es-CO" dirty="0" err="1"/>
              <a:t>forecast</a:t>
            </a:r>
            <a:r>
              <a:rPr lang="es-CO" dirty="0"/>
              <a:t> </a:t>
            </a:r>
            <a:r>
              <a:rPr lang="es-CO" dirty="0" err="1"/>
              <a:t>typping</a:t>
            </a:r>
            <a:r>
              <a:rPr lang="es-CO" dirty="0"/>
              <a:t>. </a:t>
            </a:r>
            <a:r>
              <a:rPr lang="es-CO" dirty="0" err="1"/>
              <a:t>The</a:t>
            </a:r>
            <a:r>
              <a:rPr lang="es-CO" dirty="0"/>
              <a:t> time series </a:t>
            </a:r>
            <a:r>
              <a:rPr lang="es-CO" dirty="0" err="1"/>
              <a:t>forecast</a:t>
            </a:r>
            <a:r>
              <a:rPr lang="es-CO" dirty="0"/>
              <a:t> </a:t>
            </a:r>
            <a:r>
              <a:rPr lang="es-CO" dirty="0" err="1"/>
              <a:t>is</a:t>
            </a:r>
            <a:r>
              <a:rPr lang="es-CO" dirty="0"/>
              <a:t> </a:t>
            </a:r>
            <a:r>
              <a:rPr lang="es-CO" dirty="0" err="1"/>
              <a:t>much</a:t>
            </a:r>
            <a:r>
              <a:rPr lang="es-CO" dirty="0"/>
              <a:t> </a:t>
            </a:r>
            <a:r>
              <a:rPr lang="es-CO" dirty="0" err="1"/>
              <a:t>smoother</a:t>
            </a:r>
            <a:r>
              <a:rPr lang="es-CO" dirty="0"/>
              <a:t> </a:t>
            </a:r>
            <a:r>
              <a:rPr lang="es-CO" dirty="0" err="1"/>
              <a:t>that</a:t>
            </a:r>
            <a:r>
              <a:rPr lang="es-CO" dirty="0"/>
              <a:t> </a:t>
            </a:r>
            <a:r>
              <a:rPr lang="es-CO" dirty="0" err="1"/>
              <a:t>the</a:t>
            </a:r>
            <a:r>
              <a:rPr lang="es-CO" dirty="0"/>
              <a:t> original data</a:t>
            </a:r>
          </a:p>
        </p:txBody>
      </p:sp>
      <p:sp>
        <p:nvSpPr>
          <p:cNvPr id="4" name="Marcador de número de diapositiva 3"/>
          <p:cNvSpPr>
            <a:spLocks noGrp="1"/>
          </p:cNvSpPr>
          <p:nvPr>
            <p:ph type="sldNum" sz="quarter" idx="5"/>
          </p:nvPr>
        </p:nvSpPr>
        <p:spPr/>
        <p:txBody>
          <a:bodyPr/>
          <a:lstStyle/>
          <a:p>
            <a:fld id="{CA4F9AFB-E193-4736-A541-10FE9528454F}" type="slidenum">
              <a:rPr lang="es-CO" smtClean="0"/>
              <a:t>17</a:t>
            </a:fld>
            <a:endParaRPr lang="es-CO"/>
          </a:p>
        </p:txBody>
      </p:sp>
    </p:spTree>
    <p:extLst>
      <p:ext uri="{BB962C8B-B14F-4D97-AF65-F5344CB8AC3E}">
        <p14:creationId xmlns:p14="http://schemas.microsoft.com/office/powerpoint/2010/main" val="2492249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000000"/>
                </a:solidFill>
                <a:effectLst/>
                <a:latin typeface="Lucida Grande"/>
              </a:rPr>
              <a:t>As a measure of the accuracy of the forecasts, we can calculate the sum of squared errors for the in-sample forecast errors, that is, the forecast errors for the time period covered by our original time series. The sum-of-squared-errors is stored in a named element of the list variable “</a:t>
            </a:r>
            <a:r>
              <a:rPr lang="en-US" b="0" i="0" dirty="0" err="1">
                <a:solidFill>
                  <a:srgbClr val="000000"/>
                </a:solidFill>
                <a:effectLst/>
                <a:latin typeface="Lucida Grande"/>
              </a:rPr>
              <a:t>rainseriesforecasts</a:t>
            </a:r>
            <a:r>
              <a:rPr lang="en-US" b="0" i="0" dirty="0">
                <a:solidFill>
                  <a:srgbClr val="000000"/>
                </a:solidFill>
                <a:effectLst/>
                <a:latin typeface="Lucida Grande"/>
              </a:rPr>
              <a:t>” called “SSE”,</a:t>
            </a:r>
            <a:endParaRPr lang="es-CO" dirty="0"/>
          </a:p>
        </p:txBody>
      </p:sp>
      <p:sp>
        <p:nvSpPr>
          <p:cNvPr id="4" name="Marcador de número de diapositiva 3"/>
          <p:cNvSpPr>
            <a:spLocks noGrp="1"/>
          </p:cNvSpPr>
          <p:nvPr>
            <p:ph type="sldNum" sz="quarter" idx="5"/>
          </p:nvPr>
        </p:nvSpPr>
        <p:spPr/>
        <p:txBody>
          <a:bodyPr/>
          <a:lstStyle/>
          <a:p>
            <a:fld id="{CA4F9AFB-E193-4736-A541-10FE9528454F}" type="slidenum">
              <a:rPr lang="es-CO" smtClean="0"/>
              <a:t>18</a:t>
            </a:fld>
            <a:endParaRPr lang="es-CO"/>
          </a:p>
        </p:txBody>
      </p:sp>
    </p:spTree>
    <p:extLst>
      <p:ext uri="{BB962C8B-B14F-4D97-AF65-F5344CB8AC3E}">
        <p14:creationId xmlns:p14="http://schemas.microsoft.com/office/powerpoint/2010/main" val="6938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1/29/2021</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311687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1/29/2021</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4184305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1/29/2021</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3667310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1/29/2021</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552194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1/29/2021</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397152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1/29/2021</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1632932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1/29/2021</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052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1/29/2021</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864199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1/29/2021</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24490686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1/29/2021</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046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1/29/2021</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‹Nº›</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74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1/29/2021</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‹Nº›</a:t>
            </a:fld>
            <a:endParaRPr lang="en-US" dirty="0"/>
          </a:p>
        </p:txBody>
      </p:sp>
    </p:spTree>
    <p:extLst>
      <p:ext uri="{BB962C8B-B14F-4D97-AF65-F5344CB8AC3E}">
        <p14:creationId xmlns:p14="http://schemas.microsoft.com/office/powerpoint/2010/main" val="108192209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19" r:id="rId6"/>
    <p:sldLayoutId id="2147483715" r:id="rId7"/>
    <p:sldLayoutId id="2147483716" r:id="rId8"/>
    <p:sldLayoutId id="2147483717" r:id="rId9"/>
    <p:sldLayoutId id="2147483718" r:id="rId10"/>
    <p:sldLayoutId id="2147483720"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hyperlink" Target="https://finance.yahoo.com/quote/ADMP/history?p=ADMP"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3" name="Rectangle 19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iudad iluminada de noche&#10;&#10;Descripción generada automáticamente">
            <a:extLst>
              <a:ext uri="{FF2B5EF4-FFF2-40B4-BE49-F238E27FC236}">
                <a16:creationId xmlns:a16="http://schemas.microsoft.com/office/drawing/2014/main" id="{96A31E6B-28AA-4C81-8B20-A475390B43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883" b="4"/>
          <a:stretch/>
        </p:blipFill>
        <p:spPr bwMode="auto">
          <a:xfrm>
            <a:off x="20" y="9"/>
            <a:ext cx="4059916" cy="27853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968358A-0794-4A71-A78A-206DC42FE9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21" r="-4" b="-4"/>
          <a:stretch/>
        </p:blipFill>
        <p:spPr bwMode="auto">
          <a:xfrm>
            <a:off x="4058412" y="10"/>
            <a:ext cx="4069080" cy="27853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2D44C6A3-5DDE-4DA8-A0B7-A82C73D105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20" r="-4" b="-4"/>
          <a:stretch/>
        </p:blipFill>
        <p:spPr bwMode="auto">
          <a:xfrm>
            <a:off x="8125968" y="-1"/>
            <a:ext cx="4072128" cy="2785392"/>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7F2AB5B2-890C-4276-830F-7092405923D5}"/>
              </a:ext>
            </a:extLst>
          </p:cNvPr>
          <p:cNvSpPr/>
          <p:nvPr/>
        </p:nvSpPr>
        <p:spPr>
          <a:xfrm rot="16200000">
            <a:off x="5090437" y="-2337998"/>
            <a:ext cx="1978174" cy="12224952"/>
          </a:xfrm>
          <a:prstGeom prst="rect">
            <a:avLst/>
          </a:prstGeom>
          <a:solidFill>
            <a:schemeClr val="bg1">
              <a:lumMod val="85000"/>
              <a:lumOff val="15000"/>
              <a:alpha val="64000"/>
            </a:schemeClr>
          </a:solidFill>
          <a:ln w="19050">
            <a:solidFill>
              <a:schemeClr val="bg2">
                <a:lumMod val="90000"/>
                <a:lumOff val="10000"/>
              </a:schemeClr>
            </a:solid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01403744-EBBB-4EB5-AC72-120888049287}"/>
              </a:ext>
            </a:extLst>
          </p:cNvPr>
          <p:cNvSpPr txBox="1"/>
          <p:nvPr/>
        </p:nvSpPr>
        <p:spPr>
          <a:xfrm>
            <a:off x="5338572" y="4763565"/>
            <a:ext cx="5128736" cy="2018753"/>
          </a:xfrm>
          <a:prstGeom prst="rect">
            <a:avLst/>
          </a:prstGeom>
        </p:spPr>
        <p:txBody>
          <a:bodyPr vert="horz" lIns="91440" tIns="45720" rIns="91440" bIns="45720" rtlCol="0" anchor="ctr">
            <a:normAutofit/>
          </a:bodyPr>
          <a:lstStyle/>
          <a:p>
            <a:pPr>
              <a:lnSpc>
                <a:spcPct val="101000"/>
              </a:lnSpc>
              <a:spcAft>
                <a:spcPts val="600"/>
              </a:spcAft>
            </a:pPr>
            <a:r>
              <a:rPr lang="en-US" spc="50" dirty="0"/>
              <a:t>Pooja </a:t>
            </a:r>
            <a:r>
              <a:rPr lang="en-US" spc="50" dirty="0" err="1"/>
              <a:t>Bera</a:t>
            </a:r>
            <a:endParaRPr lang="en-US" spc="50" dirty="0"/>
          </a:p>
          <a:p>
            <a:pPr>
              <a:lnSpc>
                <a:spcPct val="101000"/>
              </a:lnSpc>
              <a:spcAft>
                <a:spcPts val="600"/>
              </a:spcAft>
            </a:pPr>
            <a:r>
              <a:rPr lang="en-US" spc="50" dirty="0"/>
              <a:t>Nataly Martínez Romero</a:t>
            </a:r>
          </a:p>
          <a:p>
            <a:pPr>
              <a:lnSpc>
                <a:spcPct val="101000"/>
              </a:lnSpc>
              <a:spcAft>
                <a:spcPts val="600"/>
              </a:spcAft>
            </a:pPr>
            <a:r>
              <a:rPr lang="en-US" spc="50" dirty="0"/>
              <a:t>Prajakta Digambar </a:t>
            </a:r>
            <a:r>
              <a:rPr lang="en-US" spc="50" dirty="0" err="1"/>
              <a:t>Sirame</a:t>
            </a:r>
            <a:endParaRPr lang="en-US" spc="50" dirty="0"/>
          </a:p>
          <a:p>
            <a:pPr>
              <a:lnSpc>
                <a:spcPct val="101000"/>
              </a:lnSpc>
              <a:spcAft>
                <a:spcPts val="600"/>
              </a:spcAft>
            </a:pPr>
            <a:r>
              <a:rPr lang="en-US" spc="50" dirty="0"/>
              <a:t>Carolina </a:t>
            </a:r>
            <a:r>
              <a:rPr lang="en-US" spc="50" dirty="0" err="1"/>
              <a:t>Velásquez</a:t>
            </a:r>
            <a:endParaRPr lang="en-US" spc="50" dirty="0"/>
          </a:p>
          <a:p>
            <a:pPr>
              <a:lnSpc>
                <a:spcPct val="101000"/>
              </a:lnSpc>
              <a:spcAft>
                <a:spcPts val="600"/>
              </a:spcAft>
            </a:pPr>
            <a:endParaRPr lang="en-US" spc="50" dirty="0"/>
          </a:p>
        </p:txBody>
      </p:sp>
      <p:sp>
        <p:nvSpPr>
          <p:cNvPr id="2" name="Title 1">
            <a:extLst>
              <a:ext uri="{FF2B5EF4-FFF2-40B4-BE49-F238E27FC236}">
                <a16:creationId xmlns:a16="http://schemas.microsoft.com/office/drawing/2014/main" id="{E4640F4B-D983-4BDF-A6CC-B96F996BC95A}"/>
              </a:ext>
            </a:extLst>
          </p:cNvPr>
          <p:cNvSpPr>
            <a:spLocks noGrp="1"/>
          </p:cNvSpPr>
          <p:nvPr>
            <p:ph type="ctrTitle"/>
          </p:nvPr>
        </p:nvSpPr>
        <p:spPr>
          <a:xfrm>
            <a:off x="2268937" y="2928513"/>
            <a:ext cx="7621171" cy="1681152"/>
          </a:xfrm>
        </p:spPr>
        <p:txBody>
          <a:bodyPr vert="horz" lIns="91440" tIns="45720" rIns="91440" bIns="45720" rtlCol="0" anchor="ctr">
            <a:normAutofit/>
          </a:bodyPr>
          <a:lstStyle/>
          <a:p>
            <a:pPr algn="l"/>
            <a:r>
              <a:rPr lang="en-US" sz="6600" kern="1200" cap="all" spc="120" baseline="0" dirty="0">
                <a:latin typeface="+mj-lt"/>
                <a:ea typeface="+mj-ea"/>
                <a:cs typeface="+mj-cs"/>
              </a:rPr>
              <a:t>TIME SERIES PROJECT</a:t>
            </a:r>
          </a:p>
        </p:txBody>
      </p:sp>
    </p:spTree>
    <p:extLst>
      <p:ext uri="{BB962C8B-B14F-4D97-AF65-F5344CB8AC3E}">
        <p14:creationId xmlns:p14="http://schemas.microsoft.com/office/powerpoint/2010/main" val="117626310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9ED4715-6B84-41B7-99CA-0D51CA4EE0A1}"/>
              </a:ext>
            </a:extLst>
          </p:cNvPr>
          <p:cNvPicPr>
            <a:picLocks noChangeAspect="1"/>
          </p:cNvPicPr>
          <p:nvPr/>
        </p:nvPicPr>
        <p:blipFill>
          <a:blip r:embed="rId2"/>
          <a:stretch>
            <a:fillRect/>
          </a:stretch>
        </p:blipFill>
        <p:spPr>
          <a:xfrm>
            <a:off x="1948837" y="2270250"/>
            <a:ext cx="8291278" cy="3873376"/>
          </a:xfrm>
          <a:prstGeom prst="rect">
            <a:avLst/>
          </a:prstGeom>
        </p:spPr>
      </p:pic>
      <p:sp>
        <p:nvSpPr>
          <p:cNvPr id="10" name="TextBox 9">
            <a:extLst>
              <a:ext uri="{FF2B5EF4-FFF2-40B4-BE49-F238E27FC236}">
                <a16:creationId xmlns:a16="http://schemas.microsoft.com/office/drawing/2014/main" id="{D3884C5E-E761-44F5-AA7A-CBE64FC04B19}"/>
              </a:ext>
            </a:extLst>
          </p:cNvPr>
          <p:cNvSpPr txBox="1"/>
          <p:nvPr/>
        </p:nvSpPr>
        <p:spPr>
          <a:xfrm>
            <a:off x="781235" y="5888762"/>
            <a:ext cx="10447597" cy="646331"/>
          </a:xfrm>
          <a:prstGeom prst="rect">
            <a:avLst/>
          </a:prstGeom>
          <a:noFill/>
        </p:spPr>
        <p:txBody>
          <a:bodyPr wrap="square" rtlCol="0">
            <a:spAutoFit/>
          </a:bodyPr>
          <a:lstStyle/>
          <a:p>
            <a:r>
              <a:rPr lang="en-IN" dirty="0"/>
              <a:t>This graph represents the partial ACF plot.</a:t>
            </a:r>
            <a:r>
              <a:rPr lang="en-US" dirty="0"/>
              <a:t> Here the correlogram shows that the sample autocorrelation for the in-sample forecast errors no lag exceeds the significance bounds.</a:t>
            </a:r>
            <a:endParaRPr lang="en-IN" dirty="0"/>
          </a:p>
        </p:txBody>
      </p:sp>
      <p:pic>
        <p:nvPicPr>
          <p:cNvPr id="5122" name="Picture 2" descr="Text">
            <a:extLst>
              <a:ext uri="{FF2B5EF4-FFF2-40B4-BE49-F238E27FC236}">
                <a16:creationId xmlns:a16="http://schemas.microsoft.com/office/drawing/2014/main" id="{0AC215F8-7989-4C4D-8CFA-2F0D87240AB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43375"/>
          <a:stretch/>
        </p:blipFill>
        <p:spPr bwMode="auto">
          <a:xfrm rot="16200000">
            <a:off x="4960875" y="-4960875"/>
            <a:ext cx="2270250" cy="12192000"/>
          </a:xfrm>
          <a:prstGeom prst="rect">
            <a:avLst/>
          </a:prstGeom>
          <a:solidFill>
            <a:schemeClr val="bg1">
              <a:alpha val="44000"/>
            </a:schemeClr>
          </a:solidFill>
        </p:spPr>
      </p:pic>
      <p:sp>
        <p:nvSpPr>
          <p:cNvPr id="2" name="Title 1">
            <a:extLst>
              <a:ext uri="{FF2B5EF4-FFF2-40B4-BE49-F238E27FC236}">
                <a16:creationId xmlns:a16="http://schemas.microsoft.com/office/drawing/2014/main" id="{592D9C9A-A230-4FDD-9897-7FF184BADBA3}"/>
              </a:ext>
            </a:extLst>
          </p:cNvPr>
          <p:cNvSpPr>
            <a:spLocks noGrp="1"/>
          </p:cNvSpPr>
          <p:nvPr>
            <p:ph type="title"/>
          </p:nvPr>
        </p:nvSpPr>
        <p:spPr>
          <a:xfrm>
            <a:off x="101991" y="-651"/>
            <a:ext cx="10268712" cy="1700784"/>
          </a:xfrm>
        </p:spPr>
        <p:txBody>
          <a:bodyPr/>
          <a:lstStyle/>
          <a:p>
            <a:r>
              <a:rPr lang="en-IN" dirty="0">
                <a:solidFill>
                  <a:schemeClr val="tx1"/>
                </a:solidFill>
              </a:rPr>
              <a:t>PARTIAL ACF</a:t>
            </a:r>
          </a:p>
        </p:txBody>
      </p:sp>
    </p:spTree>
    <p:extLst>
      <p:ext uri="{BB962C8B-B14F-4D97-AF65-F5344CB8AC3E}">
        <p14:creationId xmlns:p14="http://schemas.microsoft.com/office/powerpoint/2010/main" val="2812773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8E05-C064-46CD-BA0E-53840E7FAF42}"/>
              </a:ext>
            </a:extLst>
          </p:cNvPr>
          <p:cNvSpPr>
            <a:spLocks noGrp="1"/>
          </p:cNvSpPr>
          <p:nvPr>
            <p:ph type="title"/>
          </p:nvPr>
        </p:nvSpPr>
        <p:spPr/>
        <p:txBody>
          <a:bodyPr/>
          <a:lstStyle/>
          <a:p>
            <a:r>
              <a:rPr lang="en-IN" dirty="0"/>
              <a:t>AUTOARIMA SUMMARY</a:t>
            </a:r>
          </a:p>
        </p:txBody>
      </p:sp>
      <p:pic>
        <p:nvPicPr>
          <p:cNvPr id="9" name="Picture 8">
            <a:extLst>
              <a:ext uri="{FF2B5EF4-FFF2-40B4-BE49-F238E27FC236}">
                <a16:creationId xmlns:a16="http://schemas.microsoft.com/office/drawing/2014/main" id="{D8417832-1F3E-4BF5-9EBA-58ACD9914A27}"/>
              </a:ext>
            </a:extLst>
          </p:cNvPr>
          <p:cNvPicPr>
            <a:picLocks noChangeAspect="1"/>
          </p:cNvPicPr>
          <p:nvPr/>
        </p:nvPicPr>
        <p:blipFill>
          <a:blip r:embed="rId2"/>
          <a:stretch>
            <a:fillRect/>
          </a:stretch>
        </p:blipFill>
        <p:spPr>
          <a:xfrm>
            <a:off x="404346" y="2452511"/>
            <a:ext cx="10268712" cy="3326852"/>
          </a:xfrm>
          <a:prstGeom prst="rect">
            <a:avLst/>
          </a:prstGeom>
        </p:spPr>
      </p:pic>
      <p:sp>
        <p:nvSpPr>
          <p:cNvPr id="4" name="TextBox 3">
            <a:extLst>
              <a:ext uri="{FF2B5EF4-FFF2-40B4-BE49-F238E27FC236}">
                <a16:creationId xmlns:a16="http://schemas.microsoft.com/office/drawing/2014/main" id="{EACC5C06-7228-4861-A244-C363A0264D1A}"/>
              </a:ext>
            </a:extLst>
          </p:cNvPr>
          <p:cNvSpPr txBox="1"/>
          <p:nvPr/>
        </p:nvSpPr>
        <p:spPr>
          <a:xfrm>
            <a:off x="781235" y="5888762"/>
            <a:ext cx="10447597" cy="646331"/>
          </a:xfrm>
          <a:prstGeom prst="rect">
            <a:avLst/>
          </a:prstGeom>
          <a:noFill/>
        </p:spPr>
        <p:txBody>
          <a:bodyPr wrap="square" rtlCol="0">
            <a:spAutoFit/>
          </a:bodyPr>
          <a:lstStyle/>
          <a:p>
            <a:r>
              <a:rPr lang="en-IN" dirty="0"/>
              <a:t>The above is the method 1 Summary of the ARIMA technique is applied which clearly depicts we have an accuracy of 72.174(MAPE) with the taken training set ADMP data.</a:t>
            </a:r>
          </a:p>
        </p:txBody>
      </p:sp>
    </p:spTree>
    <p:extLst>
      <p:ext uri="{BB962C8B-B14F-4D97-AF65-F5344CB8AC3E}">
        <p14:creationId xmlns:p14="http://schemas.microsoft.com/office/powerpoint/2010/main" val="202254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5B45B-A606-41EC-8EDE-A6E319273B2C}"/>
              </a:ext>
            </a:extLst>
          </p:cNvPr>
          <p:cNvSpPr>
            <a:spLocks noGrp="1"/>
          </p:cNvSpPr>
          <p:nvPr>
            <p:ph type="title"/>
          </p:nvPr>
        </p:nvSpPr>
        <p:spPr>
          <a:xfrm>
            <a:off x="5834190" y="1956238"/>
            <a:ext cx="6308188" cy="1700784"/>
          </a:xfrm>
        </p:spPr>
        <p:txBody>
          <a:bodyPr/>
          <a:lstStyle/>
          <a:p>
            <a:r>
              <a:rPr lang="en-IN" dirty="0">
                <a:solidFill>
                  <a:schemeClr val="tx1"/>
                </a:solidFill>
              </a:rPr>
              <a:t>ARIMA ACCURACY</a:t>
            </a:r>
          </a:p>
        </p:txBody>
      </p:sp>
      <p:pic>
        <p:nvPicPr>
          <p:cNvPr id="9" name="Picture 8">
            <a:extLst>
              <a:ext uri="{FF2B5EF4-FFF2-40B4-BE49-F238E27FC236}">
                <a16:creationId xmlns:a16="http://schemas.microsoft.com/office/drawing/2014/main" id="{B27FE556-68E4-4DF5-BE9A-34F5414BFCFD}"/>
              </a:ext>
            </a:extLst>
          </p:cNvPr>
          <p:cNvPicPr>
            <a:picLocks noChangeAspect="1"/>
          </p:cNvPicPr>
          <p:nvPr/>
        </p:nvPicPr>
        <p:blipFill>
          <a:blip r:embed="rId2"/>
          <a:stretch>
            <a:fillRect/>
          </a:stretch>
        </p:blipFill>
        <p:spPr>
          <a:xfrm>
            <a:off x="0" y="342534"/>
            <a:ext cx="12192000" cy="2084143"/>
          </a:xfrm>
          <a:prstGeom prst="rect">
            <a:avLst/>
          </a:prstGeom>
        </p:spPr>
      </p:pic>
      <p:sp>
        <p:nvSpPr>
          <p:cNvPr id="4" name="TextBox 3">
            <a:extLst>
              <a:ext uri="{FF2B5EF4-FFF2-40B4-BE49-F238E27FC236}">
                <a16:creationId xmlns:a16="http://schemas.microsoft.com/office/drawing/2014/main" id="{6675C3EB-587B-4C26-B7B6-652C17F84347}"/>
              </a:ext>
            </a:extLst>
          </p:cNvPr>
          <p:cNvSpPr txBox="1"/>
          <p:nvPr/>
        </p:nvSpPr>
        <p:spPr>
          <a:xfrm>
            <a:off x="6951785" y="4503865"/>
            <a:ext cx="4224920" cy="1754326"/>
          </a:xfrm>
          <a:prstGeom prst="rect">
            <a:avLst/>
          </a:prstGeom>
          <a:noFill/>
        </p:spPr>
        <p:txBody>
          <a:bodyPr wrap="square" rtlCol="0">
            <a:spAutoFit/>
          </a:bodyPr>
          <a:lstStyle/>
          <a:p>
            <a:r>
              <a:rPr lang="en-IN" dirty="0"/>
              <a:t>The above is the method 2 we applied for the accuracy in which the ARIMA technique is applied which clearly depicts we have an accuracy of 72.174(MAPE) with the taken training set ADMP data.</a:t>
            </a:r>
          </a:p>
        </p:txBody>
      </p:sp>
      <p:pic>
        <p:nvPicPr>
          <p:cNvPr id="9220" name="Picture 4" descr="Trading Background GIF | Gfycat">
            <a:extLst>
              <a:ext uri="{FF2B5EF4-FFF2-40B4-BE49-F238E27FC236}">
                <a16:creationId xmlns:a16="http://schemas.microsoft.com/office/drawing/2014/main" id="{CEF75E2F-6CD1-4ED7-A061-739F4A17294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75535" y="3065585"/>
            <a:ext cx="5483120" cy="308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327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64432"/>
            <a:ext cx="6255757"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2B3E82-359F-45A5-85A8-04300CEB7BA5}"/>
              </a:ext>
            </a:extLst>
          </p:cNvPr>
          <p:cNvSpPr>
            <a:spLocks noGrp="1"/>
          </p:cNvSpPr>
          <p:nvPr>
            <p:ph idx="1"/>
          </p:nvPr>
        </p:nvSpPr>
        <p:spPr>
          <a:xfrm>
            <a:off x="6360471" y="1492910"/>
            <a:ext cx="5221203" cy="2464762"/>
          </a:xfrm>
        </p:spPr>
        <p:txBody>
          <a:bodyPr>
            <a:normAutofit/>
          </a:bodyPr>
          <a:lstStyle/>
          <a:p>
            <a:pPr>
              <a:lnSpc>
                <a:spcPct val="91000"/>
              </a:lnSpc>
            </a:pPr>
            <a:endParaRPr lang="en-IN" sz="2400" b="1" i="0" dirty="0">
              <a:solidFill>
                <a:schemeClr val="bg1"/>
              </a:solidFill>
              <a:effectLst/>
              <a:latin typeface="Lucida Grande"/>
            </a:endParaRPr>
          </a:p>
          <a:p>
            <a:pPr>
              <a:lnSpc>
                <a:spcPct val="91000"/>
              </a:lnSpc>
            </a:pPr>
            <a:endParaRPr lang="en-IN" sz="2400" dirty="0">
              <a:solidFill>
                <a:schemeClr val="bg1"/>
              </a:solidFill>
            </a:endParaRPr>
          </a:p>
          <a:p>
            <a:pPr>
              <a:lnSpc>
                <a:spcPct val="91000"/>
              </a:lnSpc>
            </a:pPr>
            <a:r>
              <a:rPr lang="en-IN" sz="2400">
                <a:solidFill>
                  <a:schemeClr val="bg1"/>
                </a:solidFill>
              </a:rPr>
              <a:t>Sales data from 2010 to 2019</a:t>
            </a:r>
          </a:p>
          <a:p>
            <a:pPr>
              <a:lnSpc>
                <a:spcPct val="91000"/>
              </a:lnSpc>
            </a:pPr>
            <a:endParaRPr lang="en-IN" sz="2400" dirty="0">
              <a:solidFill>
                <a:schemeClr val="bg1"/>
              </a:solidFill>
            </a:endParaRPr>
          </a:p>
        </p:txBody>
      </p:sp>
      <p:sp>
        <p:nvSpPr>
          <p:cNvPr id="8" name="CuadroTexto 7">
            <a:extLst>
              <a:ext uri="{FF2B5EF4-FFF2-40B4-BE49-F238E27FC236}">
                <a16:creationId xmlns:a16="http://schemas.microsoft.com/office/drawing/2014/main" id="{E0CD7B9F-D51F-4880-96E3-CB45F7C6B308}"/>
              </a:ext>
            </a:extLst>
          </p:cNvPr>
          <p:cNvSpPr txBox="1"/>
          <p:nvPr/>
        </p:nvSpPr>
        <p:spPr>
          <a:xfrm>
            <a:off x="4037507" y="458549"/>
            <a:ext cx="4116985" cy="707886"/>
          </a:xfrm>
          <a:prstGeom prst="rect">
            <a:avLst/>
          </a:prstGeom>
          <a:noFill/>
          <a:ln w="28575">
            <a:solidFill>
              <a:schemeClr val="tx2">
                <a:lumMod val="90000"/>
                <a:lumOff val="10000"/>
              </a:schemeClr>
            </a:solidFill>
          </a:ln>
        </p:spPr>
        <p:txBody>
          <a:bodyPr wrap="square" rtlCol="0">
            <a:spAutoFit/>
          </a:bodyPr>
          <a:lstStyle/>
          <a:p>
            <a:r>
              <a:rPr lang="en-IN" sz="4000">
                <a:solidFill>
                  <a:schemeClr val="bg1"/>
                </a:solidFill>
              </a:rPr>
              <a:t>Zara Spain</a:t>
            </a:r>
            <a:endParaRPr lang="en-US" sz="4000" dirty="0">
              <a:solidFill>
                <a:schemeClr val="bg1"/>
              </a:solidFill>
            </a:endParaRPr>
          </a:p>
        </p:txBody>
      </p:sp>
      <p:pic>
        <p:nvPicPr>
          <p:cNvPr id="1026" name="Picture 2" descr="Zara Logo | LOGOS de MARCAS">
            <a:extLst>
              <a:ext uri="{FF2B5EF4-FFF2-40B4-BE49-F238E27FC236}">
                <a16:creationId xmlns:a16="http://schemas.microsoft.com/office/drawing/2014/main" id="{09A8421E-52ED-421F-A43F-5A86E8D82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093" y="1372318"/>
            <a:ext cx="4410635" cy="248098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430D5EE3-BEE5-4285-B630-6F3E6FFEDCD7}"/>
              </a:ext>
            </a:extLst>
          </p:cNvPr>
          <p:cNvSpPr txBox="1">
            <a:spLocks/>
          </p:cNvSpPr>
          <p:nvPr/>
        </p:nvSpPr>
        <p:spPr>
          <a:xfrm>
            <a:off x="5821839" y="1881390"/>
            <a:ext cx="5864551" cy="3837359"/>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1000"/>
              </a:lnSpc>
            </a:pPr>
            <a:endParaRPr lang="en-IN" sz="2400" b="1" dirty="0">
              <a:latin typeface="Lucida Grande"/>
            </a:endParaRPr>
          </a:p>
          <a:p>
            <a:pPr>
              <a:lnSpc>
                <a:spcPct val="91000"/>
              </a:lnSpc>
            </a:pPr>
            <a:endParaRPr lang="en-IN" sz="2400" dirty="0"/>
          </a:p>
        </p:txBody>
      </p:sp>
      <p:sp>
        <p:nvSpPr>
          <p:cNvPr id="12" name="Content Placeholder 2">
            <a:extLst>
              <a:ext uri="{FF2B5EF4-FFF2-40B4-BE49-F238E27FC236}">
                <a16:creationId xmlns:a16="http://schemas.microsoft.com/office/drawing/2014/main" id="{D131B51F-29C4-4855-9FBD-7107287458EB}"/>
              </a:ext>
            </a:extLst>
          </p:cNvPr>
          <p:cNvSpPr txBox="1">
            <a:spLocks/>
          </p:cNvSpPr>
          <p:nvPr/>
        </p:nvSpPr>
        <p:spPr>
          <a:xfrm>
            <a:off x="635182" y="3823613"/>
            <a:ext cx="5221203" cy="2464762"/>
          </a:xfrm>
          <a:prstGeom prst="rect">
            <a:avLst/>
          </a:prstGeom>
        </p:spPr>
        <p:txBody>
          <a:bodyPr vert="horz" lIns="91440" tIns="45720" rIns="91440" bIns="45720" rtlCol="0">
            <a:normAutofit/>
          </a:bodyPr>
          <a:lst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1000"/>
              </a:lnSpc>
            </a:pPr>
            <a:endParaRPr lang="en-IN" sz="2400" b="1">
              <a:solidFill>
                <a:schemeClr val="bg1"/>
              </a:solidFill>
              <a:latin typeface="Lucida Grande"/>
            </a:endParaRPr>
          </a:p>
          <a:p>
            <a:pPr>
              <a:lnSpc>
                <a:spcPct val="91000"/>
              </a:lnSpc>
            </a:pPr>
            <a:endParaRPr lang="en-US" sz="2400">
              <a:solidFill>
                <a:schemeClr val="bg1"/>
              </a:solidFill>
            </a:endParaRPr>
          </a:p>
          <a:p>
            <a:pPr>
              <a:lnSpc>
                <a:spcPct val="91000"/>
              </a:lnSpc>
            </a:pPr>
            <a:r>
              <a:rPr lang="en-US" sz="2400">
                <a:solidFill>
                  <a:schemeClr val="bg1"/>
                </a:solidFill>
              </a:rPr>
              <a:t>zaraseries &lt;- ts(zara, frequency=12, start=c(2010,2))</a:t>
            </a:r>
            <a:endParaRPr lang="en-IN" sz="2400" dirty="0">
              <a:solidFill>
                <a:schemeClr val="bg1"/>
              </a:solidFill>
            </a:endParaRPr>
          </a:p>
        </p:txBody>
      </p:sp>
      <p:pic>
        <p:nvPicPr>
          <p:cNvPr id="6" name="Imagen 5">
            <a:extLst>
              <a:ext uri="{FF2B5EF4-FFF2-40B4-BE49-F238E27FC236}">
                <a16:creationId xmlns:a16="http://schemas.microsoft.com/office/drawing/2014/main" id="{8ABEF903-FA48-47E0-A0A6-ACD77964E27E}"/>
              </a:ext>
            </a:extLst>
          </p:cNvPr>
          <p:cNvPicPr>
            <a:picLocks noChangeAspect="1"/>
          </p:cNvPicPr>
          <p:nvPr/>
        </p:nvPicPr>
        <p:blipFill>
          <a:blip r:embed="rId4"/>
          <a:stretch>
            <a:fillRect/>
          </a:stretch>
        </p:blipFill>
        <p:spPr>
          <a:xfrm>
            <a:off x="6802809" y="3913704"/>
            <a:ext cx="3794712" cy="2520000"/>
          </a:xfrm>
          <a:prstGeom prst="rect">
            <a:avLst/>
          </a:prstGeom>
        </p:spPr>
      </p:pic>
    </p:spTree>
    <p:extLst>
      <p:ext uri="{BB962C8B-B14F-4D97-AF65-F5344CB8AC3E}">
        <p14:creationId xmlns:p14="http://schemas.microsoft.com/office/powerpoint/2010/main" val="4215645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64432"/>
            <a:ext cx="6255757"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BA5E72-0643-4754-A351-B2068249844B}"/>
              </a:ext>
            </a:extLst>
          </p:cNvPr>
          <p:cNvSpPr>
            <a:spLocks noGrp="1"/>
          </p:cNvSpPr>
          <p:nvPr>
            <p:ph type="title"/>
          </p:nvPr>
        </p:nvSpPr>
        <p:spPr>
          <a:xfrm>
            <a:off x="960120" y="990599"/>
            <a:ext cx="4857751" cy="1563989"/>
          </a:xfrm>
        </p:spPr>
        <p:txBody>
          <a:bodyPr vert="horz" lIns="91440" tIns="45720" rIns="91440" bIns="45720" rtlCol="0" anchor="ctr">
            <a:normAutofit/>
          </a:bodyPr>
          <a:lstStyle/>
          <a:p>
            <a:r>
              <a:rPr lang="en-US" sz="5100" kern="1200" cap="all" spc="120" baseline="0">
                <a:solidFill>
                  <a:schemeClr val="bg1"/>
                </a:solidFill>
                <a:latin typeface="+mj-lt"/>
                <a:ea typeface="+mj-ea"/>
                <a:cs typeface="+mj-cs"/>
              </a:rPr>
              <a:t>Decomposition</a:t>
            </a:r>
          </a:p>
        </p:txBody>
      </p:sp>
      <p:sp>
        <p:nvSpPr>
          <p:cNvPr id="3" name="TextBox 2">
            <a:extLst>
              <a:ext uri="{FF2B5EF4-FFF2-40B4-BE49-F238E27FC236}">
                <a16:creationId xmlns:a16="http://schemas.microsoft.com/office/drawing/2014/main" id="{3A6C1588-1286-4361-83F7-76A5C0B04655}"/>
              </a:ext>
            </a:extLst>
          </p:cNvPr>
          <p:cNvSpPr txBox="1"/>
          <p:nvPr/>
        </p:nvSpPr>
        <p:spPr>
          <a:xfrm>
            <a:off x="1056826" y="3504142"/>
            <a:ext cx="4924426" cy="2795492"/>
          </a:xfrm>
          <a:prstGeom prst="rect">
            <a:avLst/>
          </a:prstGeom>
        </p:spPr>
        <p:txBody>
          <a:bodyPr vert="horz" lIns="91440" tIns="45720" rIns="91440" bIns="45720" rtlCol="0">
            <a:normAutofit/>
          </a:bodyPr>
          <a:lstStyle/>
          <a:p>
            <a:pPr>
              <a:lnSpc>
                <a:spcPct val="101000"/>
              </a:lnSpc>
              <a:spcAft>
                <a:spcPts val="600"/>
              </a:spcAft>
            </a:pPr>
            <a:r>
              <a:rPr lang="en-US" spc="50" dirty="0"/>
              <a:t>We decompose the series to understand the different components</a:t>
            </a:r>
          </a:p>
          <a:p>
            <a:pPr marL="285750" indent="-285750">
              <a:lnSpc>
                <a:spcPct val="101000"/>
              </a:lnSpc>
              <a:spcAft>
                <a:spcPts val="600"/>
              </a:spcAft>
              <a:buFont typeface="Arial" panose="020B0604020202020204" pitchFamily="34" charset="0"/>
              <a:buChar char="•"/>
            </a:pPr>
            <a:r>
              <a:rPr lang="en-US" spc="50" dirty="0"/>
              <a:t>Trend</a:t>
            </a:r>
          </a:p>
          <a:p>
            <a:pPr marL="285750" indent="-285750">
              <a:lnSpc>
                <a:spcPct val="101000"/>
              </a:lnSpc>
              <a:spcAft>
                <a:spcPts val="600"/>
              </a:spcAft>
              <a:buFont typeface="Arial" panose="020B0604020202020204" pitchFamily="34" charset="0"/>
              <a:buChar char="•"/>
            </a:pPr>
            <a:r>
              <a:rPr lang="en-US" spc="50" dirty="0"/>
              <a:t>Seasonal</a:t>
            </a:r>
          </a:p>
          <a:p>
            <a:pPr marL="285750" indent="-285750">
              <a:lnSpc>
                <a:spcPct val="101000"/>
              </a:lnSpc>
              <a:spcAft>
                <a:spcPts val="600"/>
              </a:spcAft>
              <a:buFont typeface="Arial" panose="020B0604020202020204" pitchFamily="34" charset="0"/>
              <a:buChar char="•"/>
            </a:pPr>
            <a:r>
              <a:rPr lang="en-US" spc="50" dirty="0"/>
              <a:t>Residual</a:t>
            </a:r>
          </a:p>
          <a:p>
            <a:pPr>
              <a:lnSpc>
                <a:spcPct val="101000"/>
              </a:lnSpc>
              <a:spcAft>
                <a:spcPts val="600"/>
              </a:spcAft>
            </a:pPr>
            <a:endParaRPr lang="en-US" spc="50" dirty="0"/>
          </a:p>
        </p:txBody>
      </p:sp>
      <p:pic>
        <p:nvPicPr>
          <p:cNvPr id="7" name="Imagen 6">
            <a:extLst>
              <a:ext uri="{FF2B5EF4-FFF2-40B4-BE49-F238E27FC236}">
                <a16:creationId xmlns:a16="http://schemas.microsoft.com/office/drawing/2014/main" id="{6FBC8FEE-90B6-4F90-969A-CC327EFAA408}"/>
              </a:ext>
            </a:extLst>
          </p:cNvPr>
          <p:cNvPicPr>
            <a:picLocks noChangeAspect="1"/>
          </p:cNvPicPr>
          <p:nvPr/>
        </p:nvPicPr>
        <p:blipFill>
          <a:blip r:embed="rId3"/>
          <a:stretch>
            <a:fillRect/>
          </a:stretch>
        </p:blipFill>
        <p:spPr>
          <a:xfrm>
            <a:off x="6955711" y="2837939"/>
            <a:ext cx="4527453" cy="3907414"/>
          </a:xfrm>
          <a:prstGeom prst="rect">
            <a:avLst/>
          </a:prstGeom>
        </p:spPr>
      </p:pic>
      <p:sp>
        <p:nvSpPr>
          <p:cNvPr id="4" name="AutoShape 2">
            <a:extLst>
              <a:ext uri="{FF2B5EF4-FFF2-40B4-BE49-F238E27FC236}">
                <a16:creationId xmlns:a16="http://schemas.microsoft.com/office/drawing/2014/main" id="{598B9482-2CA3-40B1-B641-8DB8F18CFC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0" name="Picture 2" descr="Intercom on Sales: Our Book on Scaling a $1 Billion Dollar Business">
            <a:extLst>
              <a:ext uri="{FF2B5EF4-FFF2-40B4-BE49-F238E27FC236}">
                <a16:creationId xmlns:a16="http://schemas.microsoft.com/office/drawing/2014/main" id="{0A71385D-8BF8-4216-B830-14A34E00BC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673632"/>
            <a:ext cx="5942076" cy="205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94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93011"/>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358D1-5249-4406-81B4-614B91CE0B9F}"/>
              </a:ext>
            </a:extLst>
          </p:cNvPr>
          <p:cNvSpPr>
            <a:spLocks noGrp="1"/>
          </p:cNvSpPr>
          <p:nvPr>
            <p:ph type="title"/>
          </p:nvPr>
        </p:nvSpPr>
        <p:spPr>
          <a:xfrm>
            <a:off x="1362635" y="885503"/>
            <a:ext cx="4563036" cy="2158575"/>
          </a:xfrm>
        </p:spPr>
        <p:txBody>
          <a:bodyPr vert="horz" lIns="91440" tIns="45720" rIns="91440" bIns="45720" rtlCol="0" anchor="ctr">
            <a:normAutofit/>
          </a:bodyPr>
          <a:lstStyle/>
          <a:p>
            <a:r>
              <a:rPr lang="en-US" kern="1200" cap="all" spc="120" baseline="0" dirty="0">
                <a:solidFill>
                  <a:schemeClr val="tx1"/>
                </a:solidFill>
                <a:latin typeface="+mj-lt"/>
                <a:ea typeface="+mj-ea"/>
                <a:cs typeface="+mj-cs"/>
              </a:rPr>
              <a:t>Seasonal Adjusting</a:t>
            </a:r>
          </a:p>
        </p:txBody>
      </p:sp>
      <p:sp>
        <p:nvSpPr>
          <p:cNvPr id="14" name="TextBox 13">
            <a:extLst>
              <a:ext uri="{FF2B5EF4-FFF2-40B4-BE49-F238E27FC236}">
                <a16:creationId xmlns:a16="http://schemas.microsoft.com/office/drawing/2014/main" id="{9ABB3D22-4896-4AB5-907A-E6FE1D460631}"/>
              </a:ext>
            </a:extLst>
          </p:cNvPr>
          <p:cNvSpPr txBox="1"/>
          <p:nvPr/>
        </p:nvSpPr>
        <p:spPr>
          <a:xfrm>
            <a:off x="7055224" y="4593011"/>
            <a:ext cx="5258388" cy="2158576"/>
          </a:xfrm>
          <a:prstGeom prst="rect">
            <a:avLst/>
          </a:prstGeom>
        </p:spPr>
        <p:txBody>
          <a:bodyPr vert="horz" lIns="91440" tIns="45720" rIns="91440" bIns="45720" rtlCol="0" anchor="ctr">
            <a:normAutofit/>
          </a:bodyPr>
          <a:lstStyle/>
          <a:p>
            <a:pPr>
              <a:lnSpc>
                <a:spcPct val="101000"/>
              </a:lnSpc>
              <a:spcAft>
                <a:spcPts val="600"/>
              </a:spcAft>
            </a:pPr>
            <a:r>
              <a:rPr lang="en-US" spc="50" dirty="0">
                <a:solidFill>
                  <a:schemeClr val="bg1"/>
                </a:solidFill>
              </a:rPr>
              <a:t>We extract the seasonal component from the original series to adjust the time series</a:t>
            </a:r>
          </a:p>
        </p:txBody>
      </p:sp>
      <p:pic>
        <p:nvPicPr>
          <p:cNvPr id="3074" name="Picture 2" descr="Catalogue Zara : Le guide de la nouvelle collection Zara pour femmes  (2018/2019)">
            <a:extLst>
              <a:ext uri="{FF2B5EF4-FFF2-40B4-BE49-F238E27FC236}">
                <a16:creationId xmlns:a16="http://schemas.microsoft.com/office/drawing/2014/main" id="{85EE79F3-1E4F-406D-878F-A868580A24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303" r="11108" b="2"/>
          <a:stretch/>
        </p:blipFill>
        <p:spPr bwMode="auto">
          <a:xfrm>
            <a:off x="7545155" y="-24338"/>
            <a:ext cx="4645319" cy="4617349"/>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5AEF6A77-9F2B-4D16-AC95-B46CF76F9512}"/>
              </a:ext>
            </a:extLst>
          </p:cNvPr>
          <p:cNvPicPr>
            <a:picLocks noChangeAspect="1"/>
          </p:cNvPicPr>
          <p:nvPr/>
        </p:nvPicPr>
        <p:blipFill>
          <a:blip r:embed="rId4"/>
          <a:stretch>
            <a:fillRect/>
          </a:stretch>
        </p:blipFill>
        <p:spPr>
          <a:xfrm>
            <a:off x="1775658" y="3676930"/>
            <a:ext cx="3533775" cy="3000375"/>
          </a:xfrm>
          <a:prstGeom prst="rect">
            <a:avLst/>
          </a:prstGeom>
        </p:spPr>
      </p:pic>
    </p:spTree>
    <p:extLst>
      <p:ext uri="{BB962C8B-B14F-4D97-AF65-F5344CB8AC3E}">
        <p14:creationId xmlns:p14="http://schemas.microsoft.com/office/powerpoint/2010/main" val="295866588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91FB5982-A555-48C3-98E1-278D42D119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3" name="TextBox 12">
            <a:extLst>
              <a:ext uri="{FF2B5EF4-FFF2-40B4-BE49-F238E27FC236}">
                <a16:creationId xmlns:a16="http://schemas.microsoft.com/office/drawing/2014/main" id="{1B9326F9-F259-4058-9006-BD8DB24C9BC7}"/>
              </a:ext>
            </a:extLst>
          </p:cNvPr>
          <p:cNvSpPr txBox="1"/>
          <p:nvPr/>
        </p:nvSpPr>
        <p:spPr>
          <a:xfrm>
            <a:off x="217160" y="2672355"/>
            <a:ext cx="11974840" cy="646331"/>
          </a:xfrm>
          <a:prstGeom prst="rect">
            <a:avLst/>
          </a:prstGeom>
          <a:noFill/>
          <a:ln w="28575">
            <a:noFill/>
          </a:ln>
        </p:spPr>
        <p:txBody>
          <a:bodyPr wrap="square" rtlCol="0">
            <a:spAutoFit/>
          </a:bodyPr>
          <a:lstStyle/>
          <a:p>
            <a:pPr algn="ctr"/>
            <a:r>
              <a:rPr lang="es-CO" dirty="0" err="1"/>
              <a:t>We</a:t>
            </a:r>
            <a:r>
              <a:rPr lang="es-CO" dirty="0"/>
              <a:t> are </a:t>
            </a:r>
            <a:r>
              <a:rPr lang="es-CO" dirty="0" err="1"/>
              <a:t>going</a:t>
            </a:r>
            <a:r>
              <a:rPr lang="es-CO" dirty="0"/>
              <a:t> </a:t>
            </a:r>
            <a:r>
              <a:rPr lang="es-CO" dirty="0" err="1"/>
              <a:t>to</a:t>
            </a:r>
            <a:r>
              <a:rPr lang="es-CO" dirty="0"/>
              <a:t> </a:t>
            </a:r>
            <a:r>
              <a:rPr lang="es-CO" dirty="0" err="1"/>
              <a:t>forecasts</a:t>
            </a:r>
            <a:r>
              <a:rPr lang="es-CO" dirty="0"/>
              <a:t> Zara sales </a:t>
            </a:r>
            <a:r>
              <a:rPr lang="es-CO" dirty="0" err="1"/>
              <a:t>using</a:t>
            </a:r>
            <a:r>
              <a:rPr lang="es-CO" dirty="0"/>
              <a:t> exponencial </a:t>
            </a:r>
            <a:r>
              <a:rPr lang="es-CO" dirty="0" err="1"/>
              <a:t>smoothing</a:t>
            </a:r>
            <a:r>
              <a:rPr lang="es-CO" dirty="0"/>
              <a:t>, </a:t>
            </a:r>
            <a:r>
              <a:rPr lang="es-CO" dirty="0" err="1"/>
              <a:t>using</a:t>
            </a:r>
            <a:r>
              <a:rPr lang="es-CO" dirty="0"/>
              <a:t> </a:t>
            </a:r>
            <a:r>
              <a:rPr lang="es-CO" dirty="0" err="1"/>
              <a:t>the</a:t>
            </a:r>
            <a:r>
              <a:rPr lang="es-CO" dirty="0"/>
              <a:t> original data,</a:t>
            </a:r>
            <a:endParaRPr lang="en-US" dirty="0"/>
          </a:p>
          <a:p>
            <a:pPr algn="ctr"/>
            <a:endParaRPr lang="en-IN" dirty="0"/>
          </a:p>
        </p:txBody>
      </p:sp>
      <p:sp>
        <p:nvSpPr>
          <p:cNvPr id="2" name="Title 1">
            <a:extLst>
              <a:ext uri="{FF2B5EF4-FFF2-40B4-BE49-F238E27FC236}">
                <a16:creationId xmlns:a16="http://schemas.microsoft.com/office/drawing/2014/main" id="{48E03E4E-F2EB-4C83-A0B8-A58E091AFD92}"/>
              </a:ext>
            </a:extLst>
          </p:cNvPr>
          <p:cNvSpPr>
            <a:spLocks noGrp="1"/>
          </p:cNvSpPr>
          <p:nvPr>
            <p:ph type="title"/>
          </p:nvPr>
        </p:nvSpPr>
        <p:spPr>
          <a:xfrm>
            <a:off x="78015" y="94023"/>
            <a:ext cx="9325962" cy="1700784"/>
          </a:xfrm>
        </p:spPr>
        <p:txBody>
          <a:bodyPr>
            <a:noAutofit/>
          </a:bodyPr>
          <a:lstStyle/>
          <a:p>
            <a:r>
              <a:rPr lang="en-IN" sz="4400" dirty="0"/>
              <a:t>Forecast using exponential smoothing</a:t>
            </a:r>
          </a:p>
        </p:txBody>
      </p:sp>
      <p:cxnSp>
        <p:nvCxnSpPr>
          <p:cNvPr id="4" name="Conector recto 3">
            <a:extLst>
              <a:ext uri="{FF2B5EF4-FFF2-40B4-BE49-F238E27FC236}">
                <a16:creationId xmlns:a16="http://schemas.microsoft.com/office/drawing/2014/main" id="{B2B91CD9-9D3A-4FBC-9CC7-2500547BD504}"/>
              </a:ext>
            </a:extLst>
          </p:cNvPr>
          <p:cNvCxnSpPr>
            <a:cxnSpLocks/>
          </p:cNvCxnSpPr>
          <p:nvPr/>
        </p:nvCxnSpPr>
        <p:spPr>
          <a:xfrm>
            <a:off x="0" y="1574323"/>
            <a:ext cx="7368988" cy="0"/>
          </a:xfrm>
          <a:prstGeom prst="line">
            <a:avLst/>
          </a:prstGeom>
          <a:ln w="57150">
            <a:solidFill>
              <a:schemeClr val="bg1"/>
            </a:solidFill>
          </a:ln>
        </p:spPr>
        <p:style>
          <a:lnRef idx="3">
            <a:schemeClr val="accent6"/>
          </a:lnRef>
          <a:fillRef idx="0">
            <a:schemeClr val="accent6"/>
          </a:fillRef>
          <a:effectRef idx="2">
            <a:schemeClr val="accent6"/>
          </a:effectRef>
          <a:fontRef idx="minor">
            <a:schemeClr val="tx1"/>
          </a:fontRef>
        </p:style>
      </p:cxnSp>
      <p:pic>
        <p:nvPicPr>
          <p:cNvPr id="3" name="Imagen 2">
            <a:extLst>
              <a:ext uri="{FF2B5EF4-FFF2-40B4-BE49-F238E27FC236}">
                <a16:creationId xmlns:a16="http://schemas.microsoft.com/office/drawing/2014/main" id="{0A71DBA6-DA5F-48F7-8D92-51D6370C9502}"/>
              </a:ext>
            </a:extLst>
          </p:cNvPr>
          <p:cNvPicPr>
            <a:picLocks noChangeAspect="1"/>
          </p:cNvPicPr>
          <p:nvPr/>
        </p:nvPicPr>
        <p:blipFill>
          <a:blip r:embed="rId3"/>
          <a:stretch>
            <a:fillRect/>
          </a:stretch>
        </p:blipFill>
        <p:spPr>
          <a:xfrm>
            <a:off x="8073886" y="8965"/>
            <a:ext cx="4118114" cy="2245659"/>
          </a:xfrm>
          <a:prstGeom prst="rect">
            <a:avLst/>
          </a:prstGeom>
        </p:spPr>
      </p:pic>
      <p:pic>
        <p:nvPicPr>
          <p:cNvPr id="12" name="Imagen 11">
            <a:extLst>
              <a:ext uri="{FF2B5EF4-FFF2-40B4-BE49-F238E27FC236}">
                <a16:creationId xmlns:a16="http://schemas.microsoft.com/office/drawing/2014/main" id="{23A82EE3-0EC5-4622-99B2-D0DD2A474583}"/>
              </a:ext>
            </a:extLst>
          </p:cNvPr>
          <p:cNvPicPr>
            <a:picLocks noChangeAspect="1"/>
          </p:cNvPicPr>
          <p:nvPr/>
        </p:nvPicPr>
        <p:blipFill>
          <a:blip r:embed="rId4"/>
          <a:stretch>
            <a:fillRect/>
          </a:stretch>
        </p:blipFill>
        <p:spPr>
          <a:xfrm>
            <a:off x="3967162" y="3581400"/>
            <a:ext cx="4562475" cy="1628775"/>
          </a:xfrm>
          <a:prstGeom prst="rect">
            <a:avLst/>
          </a:prstGeom>
        </p:spPr>
      </p:pic>
    </p:spTree>
    <p:extLst>
      <p:ext uri="{BB962C8B-B14F-4D97-AF65-F5344CB8AC3E}">
        <p14:creationId xmlns:p14="http://schemas.microsoft.com/office/powerpoint/2010/main" val="1387330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7" name="Rectangle 7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9"/>
            <a:ext cx="12192000" cy="26452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1F8E05-C064-46CD-BA0E-53840E7FAF42}"/>
              </a:ext>
            </a:extLst>
          </p:cNvPr>
          <p:cNvSpPr>
            <a:spLocks noGrp="1"/>
          </p:cNvSpPr>
          <p:nvPr>
            <p:ph type="title"/>
          </p:nvPr>
        </p:nvSpPr>
        <p:spPr>
          <a:xfrm>
            <a:off x="958596" y="4947559"/>
            <a:ext cx="10268712" cy="1169121"/>
          </a:xfrm>
        </p:spPr>
        <p:txBody>
          <a:bodyPr vert="horz" lIns="91440" tIns="45720" rIns="91440" bIns="45720" rtlCol="0" anchor="ctr">
            <a:normAutofit/>
          </a:bodyPr>
          <a:lstStyle/>
          <a:p>
            <a:pPr algn="ctr"/>
            <a:r>
              <a:rPr lang="en-US" sz="7200" dirty="0">
                <a:solidFill>
                  <a:schemeClr val="bg2">
                    <a:lumMod val="75000"/>
                  </a:schemeClr>
                </a:solidFill>
              </a:rPr>
              <a:t>Forecast</a:t>
            </a:r>
          </a:p>
        </p:txBody>
      </p:sp>
      <p:pic>
        <p:nvPicPr>
          <p:cNvPr id="1030" name="Picture 6" descr="Fabien Baron rediseña el logo de Zara y desata una controversia |  Experimenta">
            <a:extLst>
              <a:ext uri="{FF2B5EF4-FFF2-40B4-BE49-F238E27FC236}">
                <a16:creationId xmlns:a16="http://schemas.microsoft.com/office/drawing/2014/main" id="{0DCD0F60-305C-47CA-88A8-83168A0D34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84" r="-2" b="2926"/>
          <a:stretch/>
        </p:blipFill>
        <p:spPr bwMode="auto">
          <a:xfrm>
            <a:off x="20" y="1"/>
            <a:ext cx="6092932" cy="42127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E0F84DAC-6474-417B-B127-276E8DDBE052}"/>
              </a:ext>
            </a:extLst>
          </p:cNvPr>
          <p:cNvPicPr>
            <a:picLocks noChangeAspect="1"/>
          </p:cNvPicPr>
          <p:nvPr/>
        </p:nvPicPr>
        <p:blipFill rotWithShape="1">
          <a:blip r:embed="rId4"/>
          <a:srcRect t="12829" b="12770"/>
          <a:stretch/>
        </p:blipFill>
        <p:spPr>
          <a:xfrm>
            <a:off x="6092952" y="3795"/>
            <a:ext cx="6099048" cy="4215384"/>
          </a:xfrm>
          <a:prstGeom prst="rect">
            <a:avLst/>
          </a:prstGeom>
        </p:spPr>
      </p:pic>
    </p:spTree>
    <p:extLst>
      <p:ext uri="{BB962C8B-B14F-4D97-AF65-F5344CB8AC3E}">
        <p14:creationId xmlns:p14="http://schemas.microsoft.com/office/powerpoint/2010/main" val="2698131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725EFA61-F0F8-4F4A-B750-81EE924F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344" y="0"/>
            <a:ext cx="7534655"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6B5A8E-8124-408C-84D4-D660844F0138}"/>
              </a:ext>
            </a:extLst>
          </p:cNvPr>
          <p:cNvSpPr>
            <a:spLocks noGrp="1"/>
          </p:cNvSpPr>
          <p:nvPr>
            <p:ph type="title"/>
          </p:nvPr>
        </p:nvSpPr>
        <p:spPr>
          <a:xfrm>
            <a:off x="4657344" y="317500"/>
            <a:ext cx="7358947" cy="1701800"/>
          </a:xfrm>
        </p:spPr>
        <p:txBody>
          <a:bodyPr>
            <a:normAutofit/>
          </a:bodyPr>
          <a:lstStyle/>
          <a:p>
            <a:pPr algn="ctr"/>
            <a:r>
              <a:rPr lang="es-CO" dirty="0" err="1"/>
              <a:t>accuracy</a:t>
            </a:r>
            <a:endParaRPr lang="es-CO" dirty="0"/>
          </a:p>
        </p:txBody>
      </p:sp>
      <p:pic>
        <p:nvPicPr>
          <p:cNvPr id="2052" name="Picture 4">
            <a:extLst>
              <a:ext uri="{FF2B5EF4-FFF2-40B4-BE49-F238E27FC236}">
                <a16:creationId xmlns:a16="http://schemas.microsoft.com/office/drawing/2014/main" id="{2CA0C540-76AD-4655-8712-397F3FB45E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18"/>
          <a:stretch/>
        </p:blipFill>
        <p:spPr bwMode="auto">
          <a:xfrm>
            <a:off x="20" y="10"/>
            <a:ext cx="4657324" cy="685799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D6CC28D6-C9A2-4E27-95CA-8841979E6B85}"/>
              </a:ext>
            </a:extLst>
          </p:cNvPr>
          <p:cNvPicPr>
            <a:picLocks noChangeAspect="1"/>
          </p:cNvPicPr>
          <p:nvPr/>
        </p:nvPicPr>
        <p:blipFill>
          <a:blip r:embed="rId4"/>
          <a:stretch>
            <a:fillRect/>
          </a:stretch>
        </p:blipFill>
        <p:spPr>
          <a:xfrm>
            <a:off x="5687396" y="2910385"/>
            <a:ext cx="5540991" cy="791570"/>
          </a:xfrm>
          <a:prstGeom prst="rect">
            <a:avLst/>
          </a:prstGeom>
        </p:spPr>
      </p:pic>
      <p:sp>
        <p:nvSpPr>
          <p:cNvPr id="12" name="TextBox 12">
            <a:extLst>
              <a:ext uri="{FF2B5EF4-FFF2-40B4-BE49-F238E27FC236}">
                <a16:creationId xmlns:a16="http://schemas.microsoft.com/office/drawing/2014/main" id="{943AB626-9BD7-49BC-B0DF-54FD665A2D5C}"/>
              </a:ext>
            </a:extLst>
          </p:cNvPr>
          <p:cNvSpPr txBox="1"/>
          <p:nvPr/>
        </p:nvSpPr>
        <p:spPr>
          <a:xfrm>
            <a:off x="5465472" y="4376828"/>
            <a:ext cx="5984838" cy="369332"/>
          </a:xfrm>
          <a:prstGeom prst="rect">
            <a:avLst/>
          </a:prstGeom>
          <a:noFill/>
          <a:ln w="28575">
            <a:noFill/>
          </a:ln>
        </p:spPr>
        <p:txBody>
          <a:bodyPr wrap="square" rtlCol="0">
            <a:spAutoFit/>
          </a:bodyPr>
          <a:lstStyle/>
          <a:p>
            <a:pPr algn="ctr"/>
            <a:r>
              <a:rPr lang="es-CO" dirty="0" err="1">
                <a:solidFill>
                  <a:srgbClr val="000000"/>
                </a:solidFill>
              </a:rPr>
              <a:t>T</a:t>
            </a:r>
            <a:r>
              <a:rPr lang="es-CO" b="0" i="0" dirty="0" err="1">
                <a:solidFill>
                  <a:srgbClr val="000000"/>
                </a:solidFill>
                <a:effectLst/>
              </a:rPr>
              <a:t>he</a:t>
            </a:r>
            <a:r>
              <a:rPr lang="es-CO" b="0" i="0" dirty="0">
                <a:solidFill>
                  <a:srgbClr val="000000"/>
                </a:solidFill>
                <a:effectLst/>
              </a:rPr>
              <a:t> sum-</a:t>
            </a:r>
            <a:r>
              <a:rPr lang="es-CO" b="0" i="0" dirty="0" err="1">
                <a:solidFill>
                  <a:srgbClr val="000000"/>
                </a:solidFill>
                <a:effectLst/>
              </a:rPr>
              <a:t>of</a:t>
            </a:r>
            <a:r>
              <a:rPr lang="es-CO" b="0" i="0" dirty="0">
                <a:solidFill>
                  <a:srgbClr val="000000"/>
                </a:solidFill>
                <a:effectLst/>
              </a:rPr>
              <a:t>-</a:t>
            </a:r>
            <a:r>
              <a:rPr lang="es-CO" b="0" i="0" dirty="0" err="1">
                <a:solidFill>
                  <a:srgbClr val="000000"/>
                </a:solidFill>
                <a:effectLst/>
              </a:rPr>
              <a:t>squared-errors</a:t>
            </a:r>
            <a:r>
              <a:rPr lang="es-CO" b="0" i="0" dirty="0">
                <a:solidFill>
                  <a:srgbClr val="000000"/>
                </a:solidFill>
                <a:effectLst/>
              </a:rPr>
              <a:t> </a:t>
            </a:r>
            <a:r>
              <a:rPr lang="es-CO" b="0" i="0" dirty="0" err="1">
                <a:solidFill>
                  <a:srgbClr val="000000"/>
                </a:solidFill>
                <a:effectLst/>
              </a:rPr>
              <a:t>is</a:t>
            </a:r>
            <a:r>
              <a:rPr lang="es-CO" b="0" i="0" dirty="0">
                <a:solidFill>
                  <a:srgbClr val="000000"/>
                </a:solidFill>
                <a:effectLst/>
              </a:rPr>
              <a:t> 2.924174e+13</a:t>
            </a:r>
            <a:endParaRPr lang="en-IN" dirty="0"/>
          </a:p>
        </p:txBody>
      </p:sp>
    </p:spTree>
    <p:extLst>
      <p:ext uri="{BB962C8B-B14F-4D97-AF65-F5344CB8AC3E}">
        <p14:creationId xmlns:p14="http://schemas.microsoft.com/office/powerpoint/2010/main" val="733488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26B5A8E-8124-408C-84D4-D660844F0138}"/>
              </a:ext>
            </a:extLst>
          </p:cNvPr>
          <p:cNvSpPr>
            <a:spLocks noGrp="1"/>
          </p:cNvSpPr>
          <p:nvPr>
            <p:ph type="title"/>
          </p:nvPr>
        </p:nvSpPr>
        <p:spPr>
          <a:xfrm>
            <a:off x="960119" y="2100845"/>
            <a:ext cx="4670234" cy="1975527"/>
          </a:xfrm>
        </p:spPr>
        <p:txBody>
          <a:bodyPr vert="horz" lIns="91440" tIns="45720" rIns="91440" bIns="45720" rtlCol="0" anchor="ctr">
            <a:normAutofit/>
          </a:bodyPr>
          <a:lstStyle/>
          <a:p>
            <a:r>
              <a:rPr lang="en-US"/>
              <a:t>Forecast 2</a:t>
            </a:r>
          </a:p>
        </p:txBody>
      </p:sp>
      <p:sp useBgFill="1">
        <p:nvSpPr>
          <p:cNvPr id="86" name="Rectangle 85">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5E9476EA-0936-4012-80D5-8735CB27354F}"/>
              </a:ext>
            </a:extLst>
          </p:cNvPr>
          <p:cNvPicPr>
            <a:picLocks noChangeAspect="1"/>
          </p:cNvPicPr>
          <p:nvPr/>
        </p:nvPicPr>
        <p:blipFill>
          <a:blip r:embed="rId2"/>
          <a:stretch>
            <a:fillRect/>
          </a:stretch>
        </p:blipFill>
        <p:spPr>
          <a:xfrm>
            <a:off x="7223357" y="666948"/>
            <a:ext cx="4008524" cy="3409424"/>
          </a:xfrm>
          <a:prstGeom prst="rect">
            <a:avLst/>
          </a:prstGeom>
        </p:spPr>
      </p:pic>
      <p:pic>
        <p:nvPicPr>
          <p:cNvPr id="7" name="Imagen 6">
            <a:extLst>
              <a:ext uri="{FF2B5EF4-FFF2-40B4-BE49-F238E27FC236}">
                <a16:creationId xmlns:a16="http://schemas.microsoft.com/office/drawing/2014/main" id="{82E37845-3ACB-4759-AC01-4DA935F040C2}"/>
              </a:ext>
            </a:extLst>
          </p:cNvPr>
          <p:cNvPicPr>
            <a:picLocks noChangeAspect="1"/>
          </p:cNvPicPr>
          <p:nvPr/>
        </p:nvPicPr>
        <p:blipFill>
          <a:blip r:embed="rId3"/>
          <a:stretch>
            <a:fillRect/>
          </a:stretch>
        </p:blipFill>
        <p:spPr>
          <a:xfrm>
            <a:off x="6116460" y="4152890"/>
            <a:ext cx="6114985" cy="2404494"/>
          </a:xfrm>
          <a:prstGeom prst="rect">
            <a:avLst/>
          </a:prstGeom>
        </p:spPr>
      </p:pic>
      <p:sp>
        <p:nvSpPr>
          <p:cNvPr id="8" name="Rectángulo 7">
            <a:extLst>
              <a:ext uri="{FF2B5EF4-FFF2-40B4-BE49-F238E27FC236}">
                <a16:creationId xmlns:a16="http://schemas.microsoft.com/office/drawing/2014/main" id="{8262B14B-F5FA-4551-998B-047F7D4B055C}"/>
              </a:ext>
            </a:extLst>
          </p:cNvPr>
          <p:cNvSpPr/>
          <p:nvPr/>
        </p:nvSpPr>
        <p:spPr>
          <a:xfrm>
            <a:off x="-18987" y="-21299"/>
            <a:ext cx="12250432" cy="289967"/>
          </a:xfrm>
          <a:prstGeom prst="rect">
            <a:avLst/>
          </a:prstGeom>
          <a:solidFill>
            <a:schemeClr val="bg2">
              <a:lumMod val="75000"/>
              <a:alpha val="56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CAAF8A91-EA4B-43AF-857E-7CB41A2D9E8C}"/>
              </a:ext>
            </a:extLst>
          </p:cNvPr>
          <p:cNvSpPr/>
          <p:nvPr/>
        </p:nvSpPr>
        <p:spPr>
          <a:xfrm>
            <a:off x="-18987" y="6568033"/>
            <a:ext cx="12192000" cy="289967"/>
          </a:xfrm>
          <a:prstGeom prst="rect">
            <a:avLst/>
          </a:prstGeom>
          <a:solidFill>
            <a:schemeClr val="bg2">
              <a:lumMod val="75000"/>
              <a:alpha val="56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87896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5">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CF2356-7159-4062-8A80-76CCE66627D7}"/>
              </a:ext>
            </a:extLst>
          </p:cNvPr>
          <p:cNvSpPr txBox="1"/>
          <p:nvPr/>
        </p:nvSpPr>
        <p:spPr>
          <a:xfrm>
            <a:off x="436098" y="742536"/>
            <a:ext cx="4861505" cy="6035951"/>
          </a:xfrm>
          <a:prstGeom prst="rect">
            <a:avLst/>
          </a:prstGeom>
        </p:spPr>
        <p:txBody>
          <a:bodyPr vert="horz" lIns="91440" tIns="45720" rIns="91440" bIns="45720" rtlCol="0" anchor="t">
            <a:normAutofit/>
          </a:bodyPr>
          <a:lstStyle/>
          <a:p>
            <a:pPr algn="ctr">
              <a:lnSpc>
                <a:spcPct val="91000"/>
              </a:lnSpc>
              <a:spcAft>
                <a:spcPts val="600"/>
              </a:spcAft>
            </a:pPr>
            <a:r>
              <a:rPr lang="en-US" sz="2400" b="1" i="0" spc="50" dirty="0">
                <a:effectLst/>
              </a:rPr>
              <a:t>ARIMA Models</a:t>
            </a:r>
          </a:p>
          <a:p>
            <a:pPr>
              <a:lnSpc>
                <a:spcPct val="91000"/>
              </a:lnSpc>
              <a:spcAft>
                <a:spcPts val="600"/>
              </a:spcAft>
            </a:pPr>
            <a:endParaRPr lang="en-US" b="1" i="0" spc="50" dirty="0">
              <a:effectLst/>
            </a:endParaRPr>
          </a:p>
          <a:p>
            <a:pPr>
              <a:lnSpc>
                <a:spcPct val="91000"/>
              </a:lnSpc>
              <a:spcAft>
                <a:spcPts val="600"/>
              </a:spcAft>
            </a:pPr>
            <a:r>
              <a:rPr lang="en-US" b="0" i="0" spc="50" dirty="0">
                <a:effectLst/>
              </a:rPr>
              <a:t>Exponential smoothing methods are useful for making forecasts and make no assumptions about the correlations between successive values of the time series. However, if you want to make prediction intervals for forecasts made using exponential smoothing methods, the prediction intervals require that the forecast errors are uncorrelated and are normally distributed with mean zero and constant variance.</a:t>
            </a:r>
          </a:p>
          <a:p>
            <a:pPr>
              <a:lnSpc>
                <a:spcPct val="91000"/>
              </a:lnSpc>
              <a:spcAft>
                <a:spcPts val="600"/>
              </a:spcAft>
            </a:pPr>
            <a:endParaRPr lang="en-US" spc="50" dirty="0"/>
          </a:p>
          <a:p>
            <a:pPr>
              <a:lnSpc>
                <a:spcPct val="91000"/>
              </a:lnSpc>
              <a:spcAft>
                <a:spcPts val="600"/>
              </a:spcAft>
            </a:pPr>
            <a:r>
              <a:rPr lang="en-US" spc="50" dirty="0"/>
              <a:t>Since we need to find the difference of the 1 year original time series data d times in order to obtain a stationary time series, this means that we can use an ARIMA(</a:t>
            </a:r>
            <a:r>
              <a:rPr lang="en-US" spc="50" dirty="0" err="1"/>
              <a:t>p,d,q</a:t>
            </a:r>
            <a:r>
              <a:rPr lang="en-US" spc="50" dirty="0"/>
              <a:t>) model, where d is the order of differencing used. </a:t>
            </a:r>
          </a:p>
          <a:p>
            <a:pPr>
              <a:lnSpc>
                <a:spcPct val="91000"/>
              </a:lnSpc>
              <a:spcAft>
                <a:spcPts val="600"/>
              </a:spcAft>
            </a:pPr>
            <a:endParaRPr lang="en-US" b="0" i="0" spc="50" dirty="0">
              <a:effectLst/>
            </a:endParaRPr>
          </a:p>
        </p:txBody>
      </p:sp>
      <p:pic>
        <p:nvPicPr>
          <p:cNvPr id="3" name="Picture 4" descr="Silver Iphone 6 Beside Macbook Pro">
            <a:extLst>
              <a:ext uri="{FF2B5EF4-FFF2-40B4-BE49-F238E27FC236}">
                <a16:creationId xmlns:a16="http://schemas.microsoft.com/office/drawing/2014/main" id="{76D8D978-0059-4963-A32E-E5B34F27D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739" r="-1" b="17185"/>
          <a:stretch/>
        </p:blipFill>
        <p:spPr bwMode="auto">
          <a:xfrm>
            <a:off x="6092950" y="10"/>
            <a:ext cx="6097526" cy="68579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D0DC2579-D227-4104-99A2-80EF8CA5F292}"/>
              </a:ext>
            </a:extLst>
          </p:cNvPr>
          <p:cNvSpPr/>
          <p:nvPr/>
        </p:nvSpPr>
        <p:spPr>
          <a:xfrm>
            <a:off x="6092950" y="0"/>
            <a:ext cx="1566807" cy="6857990"/>
          </a:xfrm>
          <a:prstGeom prst="rect">
            <a:avLst/>
          </a:prstGeom>
          <a:solidFill>
            <a:schemeClr val="tx1">
              <a:lumMod val="65000"/>
              <a:alpha val="64000"/>
            </a:schemeClr>
          </a:solidFill>
          <a:ln>
            <a:solidFill>
              <a:schemeClr val="bg2">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BA5E72-0643-4754-A351-B2068249844B}"/>
              </a:ext>
            </a:extLst>
          </p:cNvPr>
          <p:cNvSpPr>
            <a:spLocks noGrp="1"/>
          </p:cNvSpPr>
          <p:nvPr>
            <p:ph type="title"/>
          </p:nvPr>
        </p:nvSpPr>
        <p:spPr>
          <a:xfrm rot="5400000">
            <a:off x="4496150" y="2645592"/>
            <a:ext cx="4500737" cy="1566806"/>
          </a:xfrm>
        </p:spPr>
        <p:txBody>
          <a:bodyPr vert="horz" lIns="91440" tIns="45720" rIns="91440" bIns="45720" rtlCol="0" anchor="ctr">
            <a:normAutofit/>
          </a:bodyPr>
          <a:lstStyle/>
          <a:p>
            <a:r>
              <a:rPr lang="en-US" sz="5600" kern="1200" cap="all" spc="120" baseline="0" dirty="0">
                <a:latin typeface="+mj-lt"/>
                <a:ea typeface="+mj-ea"/>
                <a:cs typeface="+mj-cs"/>
              </a:rPr>
              <a:t>INTRODUCTION</a:t>
            </a:r>
          </a:p>
        </p:txBody>
      </p:sp>
    </p:spTree>
    <p:extLst>
      <p:ext uri="{BB962C8B-B14F-4D97-AF65-F5344CB8AC3E}">
        <p14:creationId xmlns:p14="http://schemas.microsoft.com/office/powerpoint/2010/main" val="258353715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6D6C0-254B-43FF-854E-CBA25630E7FB}"/>
              </a:ext>
            </a:extLst>
          </p:cNvPr>
          <p:cNvSpPr>
            <a:spLocks noGrp="1"/>
          </p:cNvSpPr>
          <p:nvPr>
            <p:ph type="title"/>
          </p:nvPr>
        </p:nvSpPr>
        <p:spPr>
          <a:xfrm>
            <a:off x="400562" y="186396"/>
            <a:ext cx="6382376" cy="1700784"/>
          </a:xfrm>
        </p:spPr>
        <p:txBody>
          <a:bodyPr>
            <a:normAutofit fontScale="90000"/>
          </a:bodyPr>
          <a:lstStyle/>
          <a:p>
            <a:r>
              <a:rPr lang="es-CO" dirty="0" err="1"/>
              <a:t>Testing</a:t>
            </a:r>
            <a:r>
              <a:rPr lang="es-CO" dirty="0"/>
              <a:t> </a:t>
            </a:r>
            <a:r>
              <a:rPr lang="es-CO" dirty="0" err="1"/>
              <a:t>my</a:t>
            </a:r>
            <a:r>
              <a:rPr lang="es-CO" dirty="0"/>
              <a:t> </a:t>
            </a:r>
            <a:r>
              <a:rPr lang="es-CO" dirty="0" err="1"/>
              <a:t>model</a:t>
            </a:r>
            <a:r>
              <a:rPr lang="es-CO" dirty="0"/>
              <a:t> 1/2</a:t>
            </a:r>
          </a:p>
        </p:txBody>
      </p:sp>
      <p:pic>
        <p:nvPicPr>
          <p:cNvPr id="5" name="Imagen 4">
            <a:extLst>
              <a:ext uri="{FF2B5EF4-FFF2-40B4-BE49-F238E27FC236}">
                <a16:creationId xmlns:a16="http://schemas.microsoft.com/office/drawing/2014/main" id="{D614CC99-36A1-4EE0-AD62-82D926BCDB6B}"/>
              </a:ext>
            </a:extLst>
          </p:cNvPr>
          <p:cNvPicPr>
            <a:picLocks noChangeAspect="1"/>
          </p:cNvPicPr>
          <p:nvPr/>
        </p:nvPicPr>
        <p:blipFill>
          <a:blip r:embed="rId2"/>
          <a:stretch>
            <a:fillRect/>
          </a:stretch>
        </p:blipFill>
        <p:spPr>
          <a:xfrm>
            <a:off x="104166" y="3121621"/>
            <a:ext cx="3762375" cy="3171825"/>
          </a:xfrm>
          <a:prstGeom prst="rect">
            <a:avLst/>
          </a:prstGeom>
        </p:spPr>
      </p:pic>
      <p:pic>
        <p:nvPicPr>
          <p:cNvPr id="7" name="Imagen 6">
            <a:extLst>
              <a:ext uri="{FF2B5EF4-FFF2-40B4-BE49-F238E27FC236}">
                <a16:creationId xmlns:a16="http://schemas.microsoft.com/office/drawing/2014/main" id="{9DA6A607-B248-4BC9-A22C-A2DF19EDDEC6}"/>
              </a:ext>
            </a:extLst>
          </p:cNvPr>
          <p:cNvPicPr>
            <a:picLocks noChangeAspect="1"/>
          </p:cNvPicPr>
          <p:nvPr/>
        </p:nvPicPr>
        <p:blipFill>
          <a:blip r:embed="rId3"/>
          <a:stretch>
            <a:fillRect/>
          </a:stretch>
        </p:blipFill>
        <p:spPr>
          <a:xfrm>
            <a:off x="3785353" y="3968925"/>
            <a:ext cx="4143375" cy="704850"/>
          </a:xfrm>
          <a:prstGeom prst="rect">
            <a:avLst/>
          </a:prstGeom>
        </p:spPr>
      </p:pic>
      <p:sp>
        <p:nvSpPr>
          <p:cNvPr id="10" name="TextBox 12">
            <a:extLst>
              <a:ext uri="{FF2B5EF4-FFF2-40B4-BE49-F238E27FC236}">
                <a16:creationId xmlns:a16="http://schemas.microsoft.com/office/drawing/2014/main" id="{A52391E9-84DF-4ABE-AA16-3FF350F40354}"/>
              </a:ext>
            </a:extLst>
          </p:cNvPr>
          <p:cNvSpPr txBox="1"/>
          <p:nvPr/>
        </p:nvSpPr>
        <p:spPr>
          <a:xfrm>
            <a:off x="185353" y="2298496"/>
            <a:ext cx="3600000" cy="646331"/>
          </a:xfrm>
          <a:prstGeom prst="rect">
            <a:avLst/>
          </a:prstGeom>
          <a:noFill/>
          <a:ln w="28575">
            <a:solidFill>
              <a:schemeClr val="bg2">
                <a:lumMod val="50000"/>
              </a:schemeClr>
            </a:solidFill>
          </a:ln>
        </p:spPr>
        <p:txBody>
          <a:bodyPr wrap="square" rtlCol="0">
            <a:spAutoFit/>
          </a:bodyPr>
          <a:lstStyle/>
          <a:p>
            <a:pPr algn="ctr"/>
            <a:r>
              <a:rPr lang="en-US" dirty="0">
                <a:solidFill>
                  <a:srgbClr val="000000"/>
                </a:solidFill>
                <a:latin typeface="Lucida Grande"/>
              </a:rPr>
              <a:t>C</a:t>
            </a:r>
            <a:r>
              <a:rPr lang="en-US" b="0" i="0" dirty="0">
                <a:solidFill>
                  <a:srgbClr val="000000"/>
                </a:solidFill>
                <a:effectLst/>
                <a:latin typeface="Lucida Grande"/>
              </a:rPr>
              <a:t>orrelogram of the in-sample forecast errors</a:t>
            </a:r>
            <a:endParaRPr lang="en-IN" dirty="0"/>
          </a:p>
        </p:txBody>
      </p:sp>
      <p:sp>
        <p:nvSpPr>
          <p:cNvPr id="11" name="TextBox 12">
            <a:extLst>
              <a:ext uri="{FF2B5EF4-FFF2-40B4-BE49-F238E27FC236}">
                <a16:creationId xmlns:a16="http://schemas.microsoft.com/office/drawing/2014/main" id="{72BE2BC2-9B49-45CD-9D46-34357EC2F5D2}"/>
              </a:ext>
            </a:extLst>
          </p:cNvPr>
          <p:cNvSpPr txBox="1"/>
          <p:nvPr/>
        </p:nvSpPr>
        <p:spPr>
          <a:xfrm>
            <a:off x="4345939" y="4817658"/>
            <a:ext cx="2388091" cy="369332"/>
          </a:xfrm>
          <a:prstGeom prst="rect">
            <a:avLst/>
          </a:prstGeom>
          <a:noFill/>
          <a:ln w="28575">
            <a:solidFill>
              <a:schemeClr val="bg2">
                <a:lumMod val="50000"/>
              </a:schemeClr>
            </a:solidFill>
          </a:ln>
        </p:spPr>
        <p:txBody>
          <a:bodyPr wrap="square" rtlCol="0">
            <a:spAutoFit/>
          </a:bodyPr>
          <a:lstStyle/>
          <a:p>
            <a:pPr algn="ctr"/>
            <a:r>
              <a:rPr lang="es-CO" b="0" i="0" dirty="0" err="1">
                <a:solidFill>
                  <a:srgbClr val="000000"/>
                </a:solidFill>
                <a:effectLst/>
                <a:latin typeface="Lucida Grande"/>
              </a:rPr>
              <a:t>Ljung</a:t>
            </a:r>
            <a:r>
              <a:rPr lang="es-CO" b="0" i="0" dirty="0">
                <a:solidFill>
                  <a:srgbClr val="000000"/>
                </a:solidFill>
                <a:effectLst/>
                <a:latin typeface="Lucida Grande"/>
              </a:rPr>
              <a:t>-Box test</a:t>
            </a:r>
            <a:endParaRPr lang="en-IN" dirty="0"/>
          </a:p>
        </p:txBody>
      </p:sp>
      <p:pic>
        <p:nvPicPr>
          <p:cNvPr id="3074" name="Picture 2" descr="Última Semana Hombre | ZARA España">
            <a:extLst>
              <a:ext uri="{FF2B5EF4-FFF2-40B4-BE49-F238E27FC236}">
                <a16:creationId xmlns:a16="http://schemas.microsoft.com/office/drawing/2014/main" id="{F4145683-9D07-4419-8706-E1C6B747F4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3976" y="-1"/>
            <a:ext cx="4588024" cy="68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044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26D6C0-254B-43FF-854E-CBA25630E7FB}"/>
              </a:ext>
            </a:extLst>
          </p:cNvPr>
          <p:cNvSpPr>
            <a:spLocks noGrp="1"/>
          </p:cNvSpPr>
          <p:nvPr>
            <p:ph type="title"/>
          </p:nvPr>
        </p:nvSpPr>
        <p:spPr/>
        <p:txBody>
          <a:bodyPr/>
          <a:lstStyle/>
          <a:p>
            <a:r>
              <a:rPr lang="es-CO"/>
              <a:t>Testing my model 2/2</a:t>
            </a:r>
            <a:endParaRPr lang="es-CO" dirty="0"/>
          </a:p>
        </p:txBody>
      </p:sp>
      <p:pic>
        <p:nvPicPr>
          <p:cNvPr id="9" name="Imagen 8">
            <a:extLst>
              <a:ext uri="{FF2B5EF4-FFF2-40B4-BE49-F238E27FC236}">
                <a16:creationId xmlns:a16="http://schemas.microsoft.com/office/drawing/2014/main" id="{BBA5DAB7-7F04-4F14-902A-5A8A88BE40EE}"/>
              </a:ext>
            </a:extLst>
          </p:cNvPr>
          <p:cNvPicPr>
            <a:picLocks noChangeAspect="1"/>
          </p:cNvPicPr>
          <p:nvPr/>
        </p:nvPicPr>
        <p:blipFill>
          <a:blip r:embed="rId2"/>
          <a:stretch>
            <a:fillRect/>
          </a:stretch>
        </p:blipFill>
        <p:spPr>
          <a:xfrm>
            <a:off x="784350" y="3000858"/>
            <a:ext cx="3600000" cy="3677089"/>
          </a:xfrm>
          <a:prstGeom prst="rect">
            <a:avLst/>
          </a:prstGeom>
        </p:spPr>
      </p:pic>
      <p:sp>
        <p:nvSpPr>
          <p:cNvPr id="12" name="TextBox 12">
            <a:extLst>
              <a:ext uri="{FF2B5EF4-FFF2-40B4-BE49-F238E27FC236}">
                <a16:creationId xmlns:a16="http://schemas.microsoft.com/office/drawing/2014/main" id="{B5D08D08-24FA-4C43-B467-00178DE020B8}"/>
              </a:ext>
            </a:extLst>
          </p:cNvPr>
          <p:cNvSpPr txBox="1"/>
          <p:nvPr/>
        </p:nvSpPr>
        <p:spPr>
          <a:xfrm>
            <a:off x="1070400" y="2531874"/>
            <a:ext cx="3600000" cy="369332"/>
          </a:xfrm>
          <a:prstGeom prst="rect">
            <a:avLst/>
          </a:prstGeom>
          <a:noFill/>
          <a:ln w="28575">
            <a:solidFill>
              <a:schemeClr val="bg2">
                <a:lumMod val="50000"/>
              </a:schemeClr>
            </a:solidFill>
          </a:ln>
        </p:spPr>
        <p:txBody>
          <a:bodyPr wrap="square" rtlCol="0">
            <a:spAutoFit/>
          </a:bodyPr>
          <a:lstStyle/>
          <a:p>
            <a:pPr algn="ctr"/>
            <a:r>
              <a:rPr lang="es-CO" b="0" i="0">
                <a:solidFill>
                  <a:srgbClr val="000000"/>
                </a:solidFill>
                <a:effectLst/>
                <a:latin typeface="Lucida Grande"/>
              </a:rPr>
              <a:t> </a:t>
            </a:r>
            <a:r>
              <a:rPr lang="es-CO">
                <a:solidFill>
                  <a:srgbClr val="000000"/>
                </a:solidFill>
                <a:latin typeface="Lucida Grande"/>
              </a:rPr>
              <a:t>I</a:t>
            </a:r>
            <a:r>
              <a:rPr lang="es-CO" b="0" i="0">
                <a:solidFill>
                  <a:srgbClr val="000000"/>
                </a:solidFill>
                <a:effectLst/>
                <a:latin typeface="Lucida Grande"/>
              </a:rPr>
              <a:t>n-sample forecast errors</a:t>
            </a:r>
            <a:endParaRPr lang="en-IN" dirty="0"/>
          </a:p>
        </p:txBody>
      </p:sp>
      <p:pic>
        <p:nvPicPr>
          <p:cNvPr id="4" name="Imagen 3">
            <a:extLst>
              <a:ext uri="{FF2B5EF4-FFF2-40B4-BE49-F238E27FC236}">
                <a16:creationId xmlns:a16="http://schemas.microsoft.com/office/drawing/2014/main" id="{48926968-F4A0-4B50-9473-CF701B922D9C}"/>
              </a:ext>
            </a:extLst>
          </p:cNvPr>
          <p:cNvPicPr>
            <a:picLocks noChangeAspect="1"/>
          </p:cNvPicPr>
          <p:nvPr/>
        </p:nvPicPr>
        <p:blipFill>
          <a:blip r:embed="rId3"/>
          <a:stretch>
            <a:fillRect/>
          </a:stretch>
        </p:blipFill>
        <p:spPr>
          <a:xfrm>
            <a:off x="6601441" y="3296352"/>
            <a:ext cx="3571875" cy="3086100"/>
          </a:xfrm>
          <a:prstGeom prst="rect">
            <a:avLst/>
          </a:prstGeom>
        </p:spPr>
      </p:pic>
      <p:sp>
        <p:nvSpPr>
          <p:cNvPr id="13" name="TextBox 12">
            <a:extLst>
              <a:ext uri="{FF2B5EF4-FFF2-40B4-BE49-F238E27FC236}">
                <a16:creationId xmlns:a16="http://schemas.microsoft.com/office/drawing/2014/main" id="{E9493302-6458-4A83-A0A4-18E5237D722B}"/>
              </a:ext>
            </a:extLst>
          </p:cNvPr>
          <p:cNvSpPr txBox="1"/>
          <p:nvPr/>
        </p:nvSpPr>
        <p:spPr>
          <a:xfrm>
            <a:off x="6563916" y="2631526"/>
            <a:ext cx="3600000" cy="369332"/>
          </a:xfrm>
          <a:prstGeom prst="rect">
            <a:avLst/>
          </a:prstGeom>
          <a:noFill/>
          <a:ln w="28575">
            <a:solidFill>
              <a:schemeClr val="bg2">
                <a:lumMod val="50000"/>
              </a:schemeClr>
            </a:solidFill>
          </a:ln>
        </p:spPr>
        <p:txBody>
          <a:bodyPr wrap="square" rtlCol="0">
            <a:spAutoFit/>
          </a:bodyPr>
          <a:lstStyle/>
          <a:p>
            <a:pPr algn="ctr"/>
            <a:r>
              <a:rPr lang="es-CO" b="0" i="0">
                <a:solidFill>
                  <a:srgbClr val="000000"/>
                </a:solidFill>
                <a:effectLst/>
                <a:latin typeface="Lucida Grande"/>
              </a:rPr>
              <a:t>Histogram</a:t>
            </a:r>
            <a:endParaRPr lang="en-IN" dirty="0"/>
          </a:p>
        </p:txBody>
      </p:sp>
    </p:spTree>
    <p:extLst>
      <p:ext uri="{BB962C8B-B14F-4D97-AF65-F5344CB8AC3E}">
        <p14:creationId xmlns:p14="http://schemas.microsoft.com/office/powerpoint/2010/main" val="111082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C26D6C0-254B-43FF-854E-CBA25630E7FB}"/>
              </a:ext>
            </a:extLst>
          </p:cNvPr>
          <p:cNvSpPr>
            <a:spLocks noGrp="1"/>
          </p:cNvSpPr>
          <p:nvPr>
            <p:ph type="title"/>
          </p:nvPr>
        </p:nvSpPr>
        <p:spPr>
          <a:xfrm>
            <a:off x="960438" y="640080"/>
            <a:ext cx="4500737" cy="1440321"/>
          </a:xfrm>
          <a:ln>
            <a:solidFill>
              <a:schemeClr val="bg2">
                <a:lumMod val="75000"/>
              </a:schemeClr>
            </a:solidFill>
          </a:ln>
        </p:spPr>
        <p:txBody>
          <a:bodyPr vert="horz" lIns="91440" tIns="45720" rIns="91440" bIns="45720" rtlCol="0" anchor="ctr">
            <a:normAutofit/>
          </a:bodyPr>
          <a:lstStyle/>
          <a:p>
            <a:r>
              <a:rPr lang="en-US" sz="5600" kern="1200" cap="all" spc="120" baseline="0" dirty="0">
                <a:solidFill>
                  <a:schemeClr val="bg1"/>
                </a:solidFill>
                <a:latin typeface="+mj-lt"/>
                <a:ea typeface="+mj-ea"/>
                <a:cs typeface="+mj-cs"/>
              </a:rPr>
              <a:t>Conclusions</a:t>
            </a:r>
          </a:p>
        </p:txBody>
      </p:sp>
      <p:sp>
        <p:nvSpPr>
          <p:cNvPr id="7" name="TextBox 12">
            <a:extLst>
              <a:ext uri="{FF2B5EF4-FFF2-40B4-BE49-F238E27FC236}">
                <a16:creationId xmlns:a16="http://schemas.microsoft.com/office/drawing/2014/main" id="{287BA47D-C999-4AD4-AFDC-B231CA3DF2BA}"/>
              </a:ext>
            </a:extLst>
          </p:cNvPr>
          <p:cNvSpPr txBox="1"/>
          <p:nvPr/>
        </p:nvSpPr>
        <p:spPr>
          <a:xfrm>
            <a:off x="960438" y="2916936"/>
            <a:ext cx="4500737" cy="3264408"/>
          </a:xfrm>
          <a:prstGeom prst="rect">
            <a:avLst/>
          </a:prstGeom>
        </p:spPr>
        <p:txBody>
          <a:bodyPr vert="horz" lIns="91440" tIns="45720" rIns="91440" bIns="45720" rtlCol="0" anchor="t">
            <a:normAutofit lnSpcReduction="10000"/>
          </a:bodyPr>
          <a:lstStyle/>
          <a:p>
            <a:pPr marL="285750" indent="-285750">
              <a:lnSpc>
                <a:spcPct val="101000"/>
              </a:lnSpc>
              <a:spcAft>
                <a:spcPts val="600"/>
              </a:spcAft>
              <a:buFont typeface="Arial" panose="020B0604020202020204" pitchFamily="34" charset="0"/>
              <a:buChar char="•"/>
            </a:pPr>
            <a:r>
              <a:rPr lang="en-US" spc="50" dirty="0">
                <a:solidFill>
                  <a:schemeClr val="bg1"/>
                </a:solidFill>
              </a:rPr>
              <a:t>The histogram shows that the errors are not normally distributed, since there is no left skew.</a:t>
            </a:r>
          </a:p>
          <a:p>
            <a:pPr marL="285750" indent="-285750">
              <a:lnSpc>
                <a:spcPct val="101000"/>
              </a:lnSpc>
              <a:spcAft>
                <a:spcPts val="600"/>
              </a:spcAft>
              <a:buFont typeface="Arial" panose="020B0604020202020204" pitchFamily="34" charset="0"/>
              <a:buChar char="•"/>
            </a:pPr>
            <a:r>
              <a:rPr lang="en-US" spc="50" dirty="0">
                <a:solidFill>
                  <a:schemeClr val="bg1"/>
                </a:solidFill>
              </a:rPr>
              <a:t>The </a:t>
            </a:r>
            <a:r>
              <a:rPr lang="en-US" spc="50" dirty="0" err="1">
                <a:solidFill>
                  <a:schemeClr val="bg1"/>
                </a:solidFill>
              </a:rPr>
              <a:t>ljung</a:t>
            </a:r>
            <a:r>
              <a:rPr lang="en-US" spc="50" dirty="0">
                <a:solidFill>
                  <a:schemeClr val="bg1"/>
                </a:solidFill>
              </a:rPr>
              <a:t>-box test indicates the possibility of non-zero autocorrelation within the first 20 lags.</a:t>
            </a:r>
          </a:p>
          <a:p>
            <a:pPr marL="285750" indent="-285750">
              <a:lnSpc>
                <a:spcPct val="101000"/>
              </a:lnSpc>
              <a:spcAft>
                <a:spcPts val="600"/>
              </a:spcAft>
              <a:buFont typeface="Arial" panose="020B0604020202020204" pitchFamily="34" charset="0"/>
              <a:buChar char="•"/>
            </a:pPr>
            <a:r>
              <a:rPr lang="en-US" spc="50" dirty="0">
                <a:solidFill>
                  <a:schemeClr val="bg1"/>
                </a:solidFill>
              </a:rPr>
              <a:t>It is suggested that the simple exponential method does not provide a suitable model for Zara Spain. </a:t>
            </a:r>
          </a:p>
          <a:p>
            <a:pPr marL="285750" indent="-285750">
              <a:lnSpc>
                <a:spcPct val="101000"/>
              </a:lnSpc>
              <a:spcAft>
                <a:spcPts val="600"/>
              </a:spcAft>
              <a:buFont typeface="Arial" panose="020B0604020202020204" pitchFamily="34" charset="0"/>
              <a:buChar char="•"/>
            </a:pPr>
            <a:r>
              <a:rPr lang="en-US" spc="50" dirty="0">
                <a:solidFill>
                  <a:schemeClr val="bg1"/>
                </a:solidFill>
              </a:rPr>
              <a:t>It was expected because of the seasonality observed in Zara Data</a:t>
            </a:r>
          </a:p>
        </p:txBody>
      </p:sp>
      <p:pic>
        <p:nvPicPr>
          <p:cNvPr id="3" name="Imagen 2">
            <a:extLst>
              <a:ext uri="{FF2B5EF4-FFF2-40B4-BE49-F238E27FC236}">
                <a16:creationId xmlns:a16="http://schemas.microsoft.com/office/drawing/2014/main" id="{302ECAE7-2ACE-4701-AA68-6ADA8EFD4930}"/>
              </a:ext>
            </a:extLst>
          </p:cNvPr>
          <p:cNvPicPr>
            <a:picLocks noChangeAspect="1"/>
          </p:cNvPicPr>
          <p:nvPr/>
        </p:nvPicPr>
        <p:blipFill rotWithShape="1">
          <a:blip r:embed="rId2"/>
          <a:srcRect b="17612"/>
          <a:stretch/>
        </p:blipFill>
        <p:spPr>
          <a:xfrm>
            <a:off x="6741822" y="2080401"/>
            <a:ext cx="4795019" cy="2697198"/>
          </a:xfrm>
          <a:prstGeom prst="rect">
            <a:avLst/>
          </a:prstGeom>
        </p:spPr>
      </p:pic>
    </p:spTree>
    <p:extLst>
      <p:ext uri="{BB962C8B-B14F-4D97-AF65-F5344CB8AC3E}">
        <p14:creationId xmlns:p14="http://schemas.microsoft.com/office/powerpoint/2010/main" val="3126827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B805154-8566-4F29-AF24-1CBF17F3B970}"/>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7200"/>
              <a:t>Zara arima</a:t>
            </a:r>
          </a:p>
        </p:txBody>
      </p:sp>
      <p:pic>
        <p:nvPicPr>
          <p:cNvPr id="9" name="Imagen 8">
            <a:extLst>
              <a:ext uri="{FF2B5EF4-FFF2-40B4-BE49-F238E27FC236}">
                <a16:creationId xmlns:a16="http://schemas.microsoft.com/office/drawing/2014/main" id="{1AF81B21-6886-442A-86F6-D92C96D086D3}"/>
              </a:ext>
            </a:extLst>
          </p:cNvPr>
          <p:cNvPicPr>
            <a:picLocks noChangeAspect="1"/>
          </p:cNvPicPr>
          <p:nvPr/>
        </p:nvPicPr>
        <p:blipFill>
          <a:blip r:embed="rId2"/>
          <a:stretch>
            <a:fillRect/>
          </a:stretch>
        </p:blipFill>
        <p:spPr>
          <a:xfrm>
            <a:off x="7211927" y="857015"/>
            <a:ext cx="3426212" cy="3082663"/>
          </a:xfrm>
          <a:prstGeom prst="rect">
            <a:avLst/>
          </a:prstGeom>
        </p:spPr>
      </p:pic>
      <p:pic>
        <p:nvPicPr>
          <p:cNvPr id="5" name="Imagen 4">
            <a:extLst>
              <a:ext uri="{FF2B5EF4-FFF2-40B4-BE49-F238E27FC236}">
                <a16:creationId xmlns:a16="http://schemas.microsoft.com/office/drawing/2014/main" id="{D00F1A6D-5B03-458B-B48F-B10DEED067E6}"/>
              </a:ext>
            </a:extLst>
          </p:cNvPr>
          <p:cNvPicPr>
            <a:picLocks noChangeAspect="1"/>
          </p:cNvPicPr>
          <p:nvPr/>
        </p:nvPicPr>
        <p:blipFill>
          <a:blip r:embed="rId3"/>
          <a:stretch>
            <a:fillRect/>
          </a:stretch>
        </p:blipFill>
        <p:spPr>
          <a:xfrm>
            <a:off x="1553861" y="590452"/>
            <a:ext cx="3741097" cy="3082664"/>
          </a:xfrm>
          <a:prstGeom prst="rect">
            <a:avLst/>
          </a:prstGeom>
        </p:spPr>
      </p:pic>
    </p:spTree>
    <p:extLst>
      <p:ext uri="{BB962C8B-B14F-4D97-AF65-F5344CB8AC3E}">
        <p14:creationId xmlns:p14="http://schemas.microsoft.com/office/powerpoint/2010/main" val="3475305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9"/>
            <a:ext cx="12192000" cy="26452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D81B7D-5764-4405-B18F-68080A883CCB}"/>
              </a:ext>
            </a:extLst>
          </p:cNvPr>
          <p:cNvSpPr>
            <a:spLocks noGrp="1"/>
          </p:cNvSpPr>
          <p:nvPr>
            <p:ph type="title"/>
          </p:nvPr>
        </p:nvSpPr>
        <p:spPr>
          <a:xfrm>
            <a:off x="961644" y="4572003"/>
            <a:ext cx="10268712" cy="1169121"/>
          </a:xfrm>
        </p:spPr>
        <p:txBody>
          <a:bodyPr vert="horz" lIns="91440" tIns="45720" rIns="91440" bIns="45720" rtlCol="0" anchor="ctr">
            <a:normAutofit/>
          </a:bodyPr>
          <a:lstStyle/>
          <a:p>
            <a:pPr algn="ctr"/>
            <a:r>
              <a:rPr lang="en-US" sz="7200" dirty="0"/>
              <a:t>Thank you</a:t>
            </a:r>
          </a:p>
        </p:txBody>
      </p:sp>
      <p:pic>
        <p:nvPicPr>
          <p:cNvPr id="4" name="Imagen 3">
            <a:extLst>
              <a:ext uri="{FF2B5EF4-FFF2-40B4-BE49-F238E27FC236}">
                <a16:creationId xmlns:a16="http://schemas.microsoft.com/office/drawing/2014/main" id="{C51C568F-1E38-444B-9A07-745F46B2F887}"/>
              </a:ext>
            </a:extLst>
          </p:cNvPr>
          <p:cNvPicPr>
            <a:picLocks noChangeAspect="1"/>
          </p:cNvPicPr>
          <p:nvPr/>
        </p:nvPicPr>
        <p:blipFill rotWithShape="1">
          <a:blip r:embed="rId2"/>
          <a:srcRect l="8060" r="9155" b="1"/>
          <a:stretch/>
        </p:blipFill>
        <p:spPr>
          <a:xfrm>
            <a:off x="20" y="1"/>
            <a:ext cx="6092932" cy="4212709"/>
          </a:xfrm>
          <a:prstGeom prst="rect">
            <a:avLst/>
          </a:prstGeom>
        </p:spPr>
      </p:pic>
      <p:pic>
        <p:nvPicPr>
          <p:cNvPr id="4098" name="Picture 2" descr="5 cosas que cambiarán al ir a comprar a Zara en el futuro que te  emocionarán (y enamorarán)">
            <a:extLst>
              <a:ext uri="{FF2B5EF4-FFF2-40B4-BE49-F238E27FC236}">
                <a16:creationId xmlns:a16="http://schemas.microsoft.com/office/drawing/2014/main" id="{30F3CFEE-9F11-429D-86F3-E1B9DD3081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23" r="14216" b="-1"/>
          <a:stretch/>
        </p:blipFill>
        <p:spPr bwMode="auto">
          <a:xfrm>
            <a:off x="6092952" y="-3"/>
            <a:ext cx="6099048" cy="421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9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64432"/>
            <a:ext cx="6255757"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2B3E82-359F-45A5-85A8-04300CEB7BA5}"/>
              </a:ext>
            </a:extLst>
          </p:cNvPr>
          <p:cNvSpPr>
            <a:spLocks noGrp="1"/>
          </p:cNvSpPr>
          <p:nvPr>
            <p:ph idx="1"/>
          </p:nvPr>
        </p:nvSpPr>
        <p:spPr>
          <a:xfrm>
            <a:off x="6370162" y="1694861"/>
            <a:ext cx="5864551" cy="3837359"/>
          </a:xfrm>
        </p:spPr>
        <p:txBody>
          <a:bodyPr>
            <a:normAutofit/>
          </a:bodyPr>
          <a:lstStyle/>
          <a:p>
            <a:pPr>
              <a:lnSpc>
                <a:spcPct val="91000"/>
              </a:lnSpc>
            </a:pPr>
            <a:r>
              <a:rPr lang="en-IN" sz="2400" dirty="0">
                <a:solidFill>
                  <a:schemeClr val="bg1"/>
                </a:solidFill>
              </a:rPr>
              <a:t>DATA COLLECTED FROM</a:t>
            </a:r>
            <a:r>
              <a:rPr lang="en-IN" sz="2400" dirty="0">
                <a:solidFill>
                  <a:schemeClr val="bg1"/>
                </a:solidFill>
                <a:sym typeface="Wingdings" panose="05000000000000000000" pitchFamily="2" charset="2"/>
              </a:rPr>
              <a:t></a:t>
            </a:r>
            <a:r>
              <a:rPr lang="en-IN" sz="2400" dirty="0">
                <a:sym typeface="Wingdings" panose="05000000000000000000" pitchFamily="2" charset="2"/>
              </a:rPr>
              <a:t> </a:t>
            </a:r>
            <a:r>
              <a:rPr lang="en-IN" sz="2400" dirty="0">
                <a:sym typeface="Wingdings" panose="05000000000000000000" pitchFamily="2" charset="2"/>
                <a:hlinkClick r:id="rId2"/>
              </a:rPr>
              <a:t>https://finance.yahoo.com/quote/ADMP/history?p=ADMP</a:t>
            </a:r>
            <a:endParaRPr lang="en-IN" sz="2400" dirty="0">
              <a:sym typeface="Wingdings" panose="05000000000000000000" pitchFamily="2" charset="2"/>
            </a:endParaRPr>
          </a:p>
          <a:p>
            <a:pPr>
              <a:lnSpc>
                <a:spcPct val="91000"/>
              </a:lnSpc>
            </a:pPr>
            <a:r>
              <a:rPr lang="en-US" sz="2400" b="1" i="0" dirty="0" err="1">
                <a:solidFill>
                  <a:schemeClr val="bg1"/>
                </a:solidFill>
                <a:effectLst/>
                <a:latin typeface="Yahoo Sans Finance"/>
              </a:rPr>
              <a:t>Adamis</a:t>
            </a:r>
            <a:r>
              <a:rPr lang="en-US" sz="2400" b="1" i="0" dirty="0">
                <a:solidFill>
                  <a:schemeClr val="bg1"/>
                </a:solidFill>
                <a:effectLst/>
                <a:latin typeface="Yahoo Sans Finance"/>
              </a:rPr>
              <a:t> Pharmaceuticals Corporation (ADMP)</a:t>
            </a:r>
          </a:p>
          <a:p>
            <a:pPr>
              <a:lnSpc>
                <a:spcPct val="91000"/>
              </a:lnSpc>
            </a:pPr>
            <a:r>
              <a:rPr lang="en-US" sz="2400" b="0" i="0" dirty="0" err="1">
                <a:solidFill>
                  <a:schemeClr val="bg1"/>
                </a:solidFill>
                <a:effectLst/>
                <a:latin typeface="Yahoo Sans Finance"/>
              </a:rPr>
              <a:t>NasdaqGS</a:t>
            </a:r>
            <a:r>
              <a:rPr lang="en-US" sz="2400" b="0" i="0" dirty="0">
                <a:solidFill>
                  <a:schemeClr val="bg1"/>
                </a:solidFill>
                <a:effectLst/>
                <a:latin typeface="Yahoo Sans Finance"/>
              </a:rPr>
              <a:t> - </a:t>
            </a:r>
            <a:r>
              <a:rPr lang="en-US" sz="2400" b="0" i="0" dirty="0" err="1">
                <a:solidFill>
                  <a:schemeClr val="bg1"/>
                </a:solidFill>
                <a:effectLst/>
                <a:latin typeface="Yahoo Sans Finance"/>
              </a:rPr>
              <a:t>NasdaqGS</a:t>
            </a:r>
            <a:r>
              <a:rPr lang="en-US" sz="2400" b="0" i="0" dirty="0">
                <a:solidFill>
                  <a:schemeClr val="bg1"/>
                </a:solidFill>
                <a:effectLst/>
                <a:latin typeface="Yahoo Sans Finance"/>
              </a:rPr>
              <a:t> Real Time Price. Currency in USD</a:t>
            </a:r>
          </a:p>
          <a:p>
            <a:pPr>
              <a:lnSpc>
                <a:spcPct val="91000"/>
              </a:lnSpc>
            </a:pPr>
            <a:br>
              <a:rPr lang="en-US" sz="2400" b="0" i="0" dirty="0">
                <a:solidFill>
                  <a:schemeClr val="bg1"/>
                </a:solidFill>
                <a:effectLst/>
                <a:latin typeface="Yahoo Sans Finance"/>
              </a:rPr>
            </a:br>
            <a:r>
              <a:rPr lang="en-US" sz="2400" b="0" i="0" dirty="0">
                <a:solidFill>
                  <a:schemeClr val="bg1"/>
                </a:solidFill>
                <a:effectLst/>
                <a:latin typeface="Yahoo Sans Finance"/>
              </a:rPr>
              <a:t>T</a:t>
            </a:r>
            <a:r>
              <a:rPr lang="en-IN" sz="2400" dirty="0">
                <a:solidFill>
                  <a:schemeClr val="bg1"/>
                </a:solidFill>
                <a:sym typeface="Wingdings" panose="05000000000000000000" pitchFamily="2" charset="2"/>
              </a:rPr>
              <a:t>ECHNIQUE APPLIED </a:t>
            </a:r>
            <a:r>
              <a:rPr lang="en-IN" sz="2400" b="1" i="0" dirty="0">
                <a:solidFill>
                  <a:schemeClr val="bg1"/>
                </a:solidFill>
                <a:effectLst/>
                <a:latin typeface="Lucida Grande"/>
              </a:rPr>
              <a:t>ARIMA Models</a:t>
            </a:r>
          </a:p>
          <a:p>
            <a:pPr>
              <a:lnSpc>
                <a:spcPct val="91000"/>
              </a:lnSpc>
            </a:pPr>
            <a:endParaRPr lang="en-IN" sz="2400" b="1" i="0" dirty="0">
              <a:effectLst/>
              <a:latin typeface="Lucida Grande"/>
            </a:endParaRPr>
          </a:p>
          <a:p>
            <a:pPr>
              <a:lnSpc>
                <a:spcPct val="91000"/>
              </a:lnSpc>
            </a:pPr>
            <a:endParaRPr lang="en-IN" sz="2400" dirty="0"/>
          </a:p>
        </p:txBody>
      </p:sp>
      <p:pic>
        <p:nvPicPr>
          <p:cNvPr id="3074" name="Picture 2" descr="PORTAFOLIO :: minercoin">
            <a:extLst>
              <a:ext uri="{FF2B5EF4-FFF2-40B4-BE49-F238E27FC236}">
                <a16:creationId xmlns:a16="http://schemas.microsoft.com/office/drawing/2014/main" id="{8AD56558-2828-452C-AD13-D98980B487F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304" y="1907389"/>
            <a:ext cx="6219146" cy="350177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E0CD7B9F-D51F-4880-96E3-CB45F7C6B308}"/>
              </a:ext>
            </a:extLst>
          </p:cNvPr>
          <p:cNvSpPr txBox="1"/>
          <p:nvPr/>
        </p:nvSpPr>
        <p:spPr>
          <a:xfrm>
            <a:off x="4037507" y="458549"/>
            <a:ext cx="4116985" cy="707886"/>
          </a:xfrm>
          <a:prstGeom prst="rect">
            <a:avLst/>
          </a:prstGeom>
          <a:noFill/>
          <a:ln w="28575">
            <a:solidFill>
              <a:schemeClr val="tx2">
                <a:lumMod val="90000"/>
                <a:lumOff val="10000"/>
              </a:schemeClr>
            </a:solidFill>
          </a:ln>
        </p:spPr>
        <p:txBody>
          <a:bodyPr wrap="square" rtlCol="0">
            <a:spAutoFit/>
          </a:bodyPr>
          <a:lstStyle/>
          <a:p>
            <a:r>
              <a:rPr lang="en-IN" sz="4000" dirty="0">
                <a:solidFill>
                  <a:schemeClr val="bg1"/>
                </a:solidFill>
              </a:rPr>
              <a:t>DATA COLLECTED</a:t>
            </a:r>
            <a:endParaRPr lang="en-US" sz="4000" dirty="0">
              <a:solidFill>
                <a:schemeClr val="bg1"/>
              </a:solidFill>
            </a:endParaRPr>
          </a:p>
        </p:txBody>
      </p:sp>
    </p:spTree>
    <p:extLst>
      <p:ext uri="{BB962C8B-B14F-4D97-AF65-F5344CB8AC3E}">
        <p14:creationId xmlns:p14="http://schemas.microsoft.com/office/powerpoint/2010/main" val="2219831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B31F-37A4-4457-98E2-6A4A88E200A8}"/>
              </a:ext>
            </a:extLst>
          </p:cNvPr>
          <p:cNvSpPr>
            <a:spLocks noGrp="1"/>
          </p:cNvSpPr>
          <p:nvPr>
            <p:ph type="title"/>
          </p:nvPr>
        </p:nvSpPr>
        <p:spPr/>
        <p:txBody>
          <a:bodyPr>
            <a:normAutofit fontScale="90000"/>
          </a:bodyPr>
          <a:lstStyle/>
          <a:p>
            <a:r>
              <a:rPr lang="en-IN" dirty="0"/>
              <a:t>Global environment and values</a:t>
            </a:r>
          </a:p>
        </p:txBody>
      </p:sp>
      <p:pic>
        <p:nvPicPr>
          <p:cNvPr id="5" name="Content Placeholder 4">
            <a:extLst>
              <a:ext uri="{FF2B5EF4-FFF2-40B4-BE49-F238E27FC236}">
                <a16:creationId xmlns:a16="http://schemas.microsoft.com/office/drawing/2014/main" id="{E0B223E2-5888-4CAF-8028-BEFEC7AF16DE}"/>
              </a:ext>
            </a:extLst>
          </p:cNvPr>
          <p:cNvPicPr>
            <a:picLocks noGrp="1" noChangeAspect="1"/>
          </p:cNvPicPr>
          <p:nvPr>
            <p:ph idx="1"/>
          </p:nvPr>
        </p:nvPicPr>
        <p:blipFill>
          <a:blip r:embed="rId2"/>
          <a:stretch>
            <a:fillRect/>
          </a:stretch>
        </p:blipFill>
        <p:spPr>
          <a:xfrm>
            <a:off x="960438" y="2457450"/>
            <a:ext cx="10267950" cy="4082736"/>
          </a:xfrm>
        </p:spPr>
      </p:pic>
    </p:spTree>
    <p:extLst>
      <p:ext uri="{BB962C8B-B14F-4D97-AF65-F5344CB8AC3E}">
        <p14:creationId xmlns:p14="http://schemas.microsoft.com/office/powerpoint/2010/main" val="1008832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3C63FF96-2CBA-48A6-A803-B34AF118CCC1}"/>
              </a:ext>
            </a:extLst>
          </p:cNvPr>
          <p:cNvPicPr>
            <a:picLocks noGrp="1" noChangeAspect="1"/>
          </p:cNvPicPr>
          <p:nvPr>
            <p:ph idx="1"/>
          </p:nvPr>
        </p:nvPicPr>
        <p:blipFill>
          <a:blip r:embed="rId2"/>
          <a:stretch>
            <a:fillRect/>
          </a:stretch>
        </p:blipFill>
        <p:spPr bwMode="auto">
          <a:xfrm>
            <a:off x="6741822" y="1984501"/>
            <a:ext cx="4795019" cy="288899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598B9482-2CA3-40B1-B641-8DB8F18CFC4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146" name="Picture 2" descr="Black Magnifying Glass on White Paper">
            <a:extLst>
              <a:ext uri="{FF2B5EF4-FFF2-40B4-BE49-F238E27FC236}">
                <a16:creationId xmlns:a16="http://schemas.microsoft.com/office/drawing/2014/main" id="{850E4E65-1A3D-4D6F-AF7B-FA7A1EA40712}"/>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24972" y="0"/>
            <a:ext cx="612097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6C1588-1286-4361-83F7-76A5C0B04655}"/>
              </a:ext>
            </a:extLst>
          </p:cNvPr>
          <p:cNvSpPr txBox="1"/>
          <p:nvPr/>
        </p:nvSpPr>
        <p:spPr>
          <a:xfrm>
            <a:off x="960438" y="2916936"/>
            <a:ext cx="4500737" cy="3264408"/>
          </a:xfrm>
          <a:prstGeom prst="rect">
            <a:avLst/>
          </a:prstGeom>
        </p:spPr>
        <p:txBody>
          <a:bodyPr vert="horz" lIns="91440" tIns="45720" rIns="91440" bIns="45720" rtlCol="0" anchor="t">
            <a:normAutofit/>
          </a:bodyPr>
          <a:lstStyle/>
          <a:p>
            <a:pPr>
              <a:lnSpc>
                <a:spcPct val="101000"/>
              </a:lnSpc>
              <a:spcAft>
                <a:spcPts val="600"/>
              </a:spcAft>
            </a:pPr>
            <a:r>
              <a:rPr lang="en-US" spc="50" dirty="0">
                <a:solidFill>
                  <a:schemeClr val="bg1"/>
                </a:solidFill>
              </a:rPr>
              <a:t>This graph represents the data we have used vs the time period i.e. 1 year(frequency =356,start=c(2016, 1)). From the time plot (above), we can see that the time series is not stationary in mean.</a:t>
            </a:r>
          </a:p>
        </p:txBody>
      </p:sp>
      <p:sp>
        <p:nvSpPr>
          <p:cNvPr id="2" name="Title 1">
            <a:extLst>
              <a:ext uri="{FF2B5EF4-FFF2-40B4-BE49-F238E27FC236}">
                <a16:creationId xmlns:a16="http://schemas.microsoft.com/office/drawing/2014/main" id="{0EBA5E72-0643-4754-A351-B2068249844B}"/>
              </a:ext>
            </a:extLst>
          </p:cNvPr>
          <p:cNvSpPr>
            <a:spLocks noGrp="1"/>
          </p:cNvSpPr>
          <p:nvPr>
            <p:ph type="title"/>
          </p:nvPr>
        </p:nvSpPr>
        <p:spPr>
          <a:xfrm>
            <a:off x="960438" y="640080"/>
            <a:ext cx="4500737" cy="2194560"/>
          </a:xfrm>
        </p:spPr>
        <p:txBody>
          <a:bodyPr vert="horz" lIns="91440" tIns="45720" rIns="91440" bIns="45720" rtlCol="0" anchor="ctr">
            <a:normAutofit/>
          </a:bodyPr>
          <a:lstStyle/>
          <a:p>
            <a:r>
              <a:rPr lang="en-US" sz="5600" kern="1200" cap="all" spc="120" baseline="0" dirty="0">
                <a:solidFill>
                  <a:schemeClr val="bg1"/>
                </a:solidFill>
                <a:latin typeface="+mj-lt"/>
                <a:ea typeface="+mj-ea"/>
                <a:cs typeface="+mj-cs"/>
              </a:rPr>
              <a:t>ADMP DATA VS TIME PERIOD</a:t>
            </a:r>
          </a:p>
        </p:txBody>
      </p:sp>
    </p:spTree>
    <p:extLst>
      <p:ext uri="{BB962C8B-B14F-4D97-AF65-F5344CB8AC3E}">
        <p14:creationId xmlns:p14="http://schemas.microsoft.com/office/powerpoint/2010/main" val="3877462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a:extLst>
              <a:ext uri="{FF2B5EF4-FFF2-40B4-BE49-F238E27FC236}">
                <a16:creationId xmlns:a16="http://schemas.microsoft.com/office/drawing/2014/main" id="{91FB5982-A555-48C3-98E1-278D42D1196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AF468111-36A7-4CF5-ABCA-D272B1B305E6}"/>
              </a:ext>
            </a:extLst>
          </p:cNvPr>
          <p:cNvPicPr>
            <a:picLocks noChangeAspect="1"/>
          </p:cNvPicPr>
          <p:nvPr/>
        </p:nvPicPr>
        <p:blipFill>
          <a:blip r:embed="rId2"/>
          <a:stretch>
            <a:fillRect/>
          </a:stretch>
        </p:blipFill>
        <p:spPr>
          <a:xfrm>
            <a:off x="344557" y="2324374"/>
            <a:ext cx="6797629" cy="3899046"/>
          </a:xfrm>
          <a:prstGeom prst="rect">
            <a:avLst/>
          </a:prstGeom>
        </p:spPr>
      </p:pic>
      <p:sp>
        <p:nvSpPr>
          <p:cNvPr id="13" name="TextBox 12">
            <a:extLst>
              <a:ext uri="{FF2B5EF4-FFF2-40B4-BE49-F238E27FC236}">
                <a16:creationId xmlns:a16="http://schemas.microsoft.com/office/drawing/2014/main" id="{1B9326F9-F259-4058-9006-BD8DB24C9BC7}"/>
              </a:ext>
            </a:extLst>
          </p:cNvPr>
          <p:cNvSpPr txBox="1"/>
          <p:nvPr/>
        </p:nvSpPr>
        <p:spPr>
          <a:xfrm>
            <a:off x="0" y="5920250"/>
            <a:ext cx="12191999" cy="923330"/>
          </a:xfrm>
          <a:prstGeom prst="rect">
            <a:avLst/>
          </a:prstGeom>
          <a:noFill/>
          <a:ln w="28575">
            <a:noFill/>
          </a:ln>
        </p:spPr>
        <p:txBody>
          <a:bodyPr wrap="square" rtlCol="0">
            <a:spAutoFit/>
          </a:bodyPr>
          <a:lstStyle/>
          <a:p>
            <a:r>
              <a:rPr lang="en-IN" dirty="0"/>
              <a:t>This graph represents the forecast after applying ARIMA(1,1,0). </a:t>
            </a:r>
            <a:r>
              <a:rPr lang="en-US" dirty="0"/>
              <a:t>The forecasts are shown as a blue line, with the 80% prediction intervals as an blue shaded area, and the 95% prediction intervals as a grey shaded area.</a:t>
            </a:r>
          </a:p>
          <a:p>
            <a:endParaRPr lang="en-IN" dirty="0"/>
          </a:p>
        </p:txBody>
      </p:sp>
      <p:pic>
        <p:nvPicPr>
          <p:cNvPr id="15" name="Picture 14">
            <a:extLst>
              <a:ext uri="{FF2B5EF4-FFF2-40B4-BE49-F238E27FC236}">
                <a16:creationId xmlns:a16="http://schemas.microsoft.com/office/drawing/2014/main" id="{DB7B6A8F-C01D-491E-8DF8-D13D250F4F96}"/>
              </a:ext>
            </a:extLst>
          </p:cNvPr>
          <p:cNvPicPr>
            <a:picLocks noChangeAspect="1"/>
          </p:cNvPicPr>
          <p:nvPr/>
        </p:nvPicPr>
        <p:blipFill>
          <a:blip r:embed="rId3"/>
          <a:stretch>
            <a:fillRect/>
          </a:stretch>
        </p:blipFill>
        <p:spPr>
          <a:xfrm>
            <a:off x="7251197" y="2976027"/>
            <a:ext cx="4349108" cy="2448459"/>
          </a:xfrm>
          <a:prstGeom prst="rect">
            <a:avLst/>
          </a:prstGeom>
        </p:spPr>
      </p:pic>
      <p:pic>
        <p:nvPicPr>
          <p:cNvPr id="7170" name="Picture 2">
            <a:extLst>
              <a:ext uri="{FF2B5EF4-FFF2-40B4-BE49-F238E27FC236}">
                <a16:creationId xmlns:a16="http://schemas.microsoft.com/office/drawing/2014/main" id="{0B3D5AF8-B2D0-4943-9102-6AAB912E3C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6825" y="25206"/>
            <a:ext cx="3305175" cy="222552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E03E4E-F2EB-4C83-A0B8-A58E091AFD92}"/>
              </a:ext>
            </a:extLst>
          </p:cNvPr>
          <p:cNvSpPr>
            <a:spLocks noGrp="1"/>
          </p:cNvSpPr>
          <p:nvPr>
            <p:ph type="title"/>
          </p:nvPr>
        </p:nvSpPr>
        <p:spPr>
          <a:xfrm>
            <a:off x="0" y="732377"/>
            <a:ext cx="10268712" cy="1700784"/>
          </a:xfrm>
        </p:spPr>
        <p:txBody>
          <a:bodyPr>
            <a:normAutofit/>
          </a:bodyPr>
          <a:lstStyle/>
          <a:p>
            <a:r>
              <a:rPr lang="en-IN" dirty="0"/>
              <a:t>Forecast from ARIMA</a:t>
            </a:r>
          </a:p>
        </p:txBody>
      </p:sp>
      <p:cxnSp>
        <p:nvCxnSpPr>
          <p:cNvPr id="4" name="Conector recto 3">
            <a:extLst>
              <a:ext uri="{FF2B5EF4-FFF2-40B4-BE49-F238E27FC236}">
                <a16:creationId xmlns:a16="http://schemas.microsoft.com/office/drawing/2014/main" id="{B2B91CD9-9D3A-4FBC-9CC7-2500547BD504}"/>
              </a:ext>
            </a:extLst>
          </p:cNvPr>
          <p:cNvCxnSpPr/>
          <p:nvPr/>
        </p:nvCxnSpPr>
        <p:spPr>
          <a:xfrm>
            <a:off x="0" y="1025683"/>
            <a:ext cx="8282609" cy="0"/>
          </a:xfrm>
          <a:prstGeom prst="line">
            <a:avLst/>
          </a:prstGeom>
          <a:ln w="57150">
            <a:solidFill>
              <a:schemeClr val="bg1"/>
            </a:solidFill>
          </a:ln>
        </p:spPr>
        <p:style>
          <a:lnRef idx="3">
            <a:schemeClr val="accent6"/>
          </a:lnRef>
          <a:fillRef idx="0">
            <a:schemeClr val="accent6"/>
          </a:fillRef>
          <a:effectRef idx="2">
            <a:schemeClr val="accent6"/>
          </a:effectRef>
          <a:fontRef idx="minor">
            <a:schemeClr val="tx1"/>
          </a:fontRef>
        </p:style>
      </p:cxnSp>
      <p:grpSp>
        <p:nvGrpSpPr>
          <p:cNvPr id="6" name="Grupo 5">
            <a:extLst>
              <a:ext uri="{FF2B5EF4-FFF2-40B4-BE49-F238E27FC236}">
                <a16:creationId xmlns:a16="http://schemas.microsoft.com/office/drawing/2014/main" id="{CB40AA14-CDD9-4556-B758-E9A072A6C55B}"/>
              </a:ext>
            </a:extLst>
          </p:cNvPr>
          <p:cNvGrpSpPr/>
          <p:nvPr/>
        </p:nvGrpSpPr>
        <p:grpSpPr>
          <a:xfrm rot="16200000">
            <a:off x="-95991" y="432828"/>
            <a:ext cx="698825" cy="181453"/>
            <a:chOff x="225287" y="1444487"/>
            <a:chExt cx="927651" cy="240423"/>
          </a:xfrm>
        </p:grpSpPr>
        <p:sp>
          <p:nvSpPr>
            <p:cNvPr id="5" name="Elipse 4">
              <a:extLst>
                <a:ext uri="{FF2B5EF4-FFF2-40B4-BE49-F238E27FC236}">
                  <a16:creationId xmlns:a16="http://schemas.microsoft.com/office/drawing/2014/main" id="{EB46BD4E-FAF2-4B11-9745-9E509A1C7AD2}"/>
                </a:ext>
              </a:extLst>
            </p:cNvPr>
            <p:cNvSpPr/>
            <p:nvPr/>
          </p:nvSpPr>
          <p:spPr>
            <a:xfrm>
              <a:off x="225287" y="1444487"/>
              <a:ext cx="238539" cy="2307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4DA5641A-6800-4C37-8148-415954E8B011}"/>
                </a:ext>
              </a:extLst>
            </p:cNvPr>
            <p:cNvSpPr/>
            <p:nvPr/>
          </p:nvSpPr>
          <p:spPr>
            <a:xfrm>
              <a:off x="569843" y="1454208"/>
              <a:ext cx="238539" cy="2307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ipse 16">
              <a:extLst>
                <a:ext uri="{FF2B5EF4-FFF2-40B4-BE49-F238E27FC236}">
                  <a16:creationId xmlns:a16="http://schemas.microsoft.com/office/drawing/2014/main" id="{40AAF61C-4E2B-4248-9C1B-AFBE271819A3}"/>
                </a:ext>
              </a:extLst>
            </p:cNvPr>
            <p:cNvSpPr/>
            <p:nvPr/>
          </p:nvSpPr>
          <p:spPr>
            <a:xfrm>
              <a:off x="914399" y="1444487"/>
              <a:ext cx="238539" cy="23070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129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7F89CE-BF52-4AF5-8B0B-7E9693734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4D396CB-9F05-4D03-8701-0C96DD5A8FE2}"/>
              </a:ext>
            </a:extLst>
          </p:cNvPr>
          <p:cNvPicPr>
            <a:picLocks noChangeAspect="1"/>
          </p:cNvPicPr>
          <p:nvPr/>
        </p:nvPicPr>
        <p:blipFill>
          <a:blip r:embed="rId2"/>
          <a:stretch>
            <a:fillRect/>
          </a:stretch>
        </p:blipFill>
        <p:spPr>
          <a:xfrm>
            <a:off x="6741822" y="1558943"/>
            <a:ext cx="4795019" cy="3740114"/>
          </a:xfrm>
          <a:prstGeom prst="rect">
            <a:avLst/>
          </a:prstGeom>
        </p:spPr>
      </p:pic>
      <p:pic>
        <p:nvPicPr>
          <p:cNvPr id="8194" name="Picture 2" descr="Company Structure of share dealing – Equity Tips">
            <a:extLst>
              <a:ext uri="{FF2B5EF4-FFF2-40B4-BE49-F238E27FC236}">
                <a16:creationId xmlns:a16="http://schemas.microsoft.com/office/drawing/2014/main" id="{FD6B8D25-85A4-4754-88C1-7F8BB75FB8B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62969" y="-142787"/>
            <a:ext cx="5433029" cy="684838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ABB3D22-4896-4AB5-907A-E6FE1D460631}"/>
              </a:ext>
            </a:extLst>
          </p:cNvPr>
          <p:cNvSpPr txBox="1"/>
          <p:nvPr/>
        </p:nvSpPr>
        <p:spPr>
          <a:xfrm>
            <a:off x="960437" y="4933305"/>
            <a:ext cx="4500737" cy="3264408"/>
          </a:xfrm>
          <a:prstGeom prst="rect">
            <a:avLst/>
          </a:prstGeom>
        </p:spPr>
        <p:txBody>
          <a:bodyPr vert="horz" lIns="91440" tIns="45720" rIns="91440" bIns="45720" rtlCol="0" anchor="t">
            <a:normAutofit/>
          </a:bodyPr>
          <a:lstStyle/>
          <a:p>
            <a:pPr>
              <a:lnSpc>
                <a:spcPct val="101000"/>
              </a:lnSpc>
              <a:spcAft>
                <a:spcPts val="600"/>
              </a:spcAft>
            </a:pPr>
            <a:r>
              <a:rPr lang="en-US" spc="50" dirty="0">
                <a:solidFill>
                  <a:schemeClr val="bg1"/>
                </a:solidFill>
              </a:rPr>
              <a:t>This graph represents the forecast residuals. We investigate whether the forecast errors seem to be correlated, and whether they are normally distributed with mean zero and constant variance.</a:t>
            </a:r>
          </a:p>
        </p:txBody>
      </p:sp>
      <p:sp>
        <p:nvSpPr>
          <p:cNvPr id="2" name="Title 1">
            <a:extLst>
              <a:ext uri="{FF2B5EF4-FFF2-40B4-BE49-F238E27FC236}">
                <a16:creationId xmlns:a16="http://schemas.microsoft.com/office/drawing/2014/main" id="{247358D1-5249-4406-81B4-614B91CE0B9F}"/>
              </a:ext>
            </a:extLst>
          </p:cNvPr>
          <p:cNvSpPr>
            <a:spLocks noGrp="1"/>
          </p:cNvSpPr>
          <p:nvPr>
            <p:ph type="title"/>
          </p:nvPr>
        </p:nvSpPr>
        <p:spPr>
          <a:xfrm>
            <a:off x="960436" y="1086846"/>
            <a:ext cx="4500737" cy="2194560"/>
          </a:xfrm>
        </p:spPr>
        <p:txBody>
          <a:bodyPr vert="horz" lIns="91440" tIns="45720" rIns="91440" bIns="45720" rtlCol="0" anchor="ctr">
            <a:normAutofit/>
          </a:bodyPr>
          <a:lstStyle/>
          <a:p>
            <a:r>
              <a:rPr lang="en-US" kern="1200" cap="all" spc="120" baseline="0" dirty="0">
                <a:solidFill>
                  <a:schemeClr val="bg1"/>
                </a:solidFill>
                <a:latin typeface="+mj-lt"/>
                <a:ea typeface="+mj-ea"/>
                <a:cs typeface="+mj-cs"/>
              </a:rPr>
              <a:t>Forecast residuals</a:t>
            </a:r>
          </a:p>
        </p:txBody>
      </p:sp>
    </p:spTree>
    <p:extLst>
      <p:ext uri="{BB962C8B-B14F-4D97-AF65-F5344CB8AC3E}">
        <p14:creationId xmlns:p14="http://schemas.microsoft.com/office/powerpoint/2010/main" val="303215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15F8-D938-453F-BAE1-E6082166D6FE}"/>
              </a:ext>
            </a:extLst>
          </p:cNvPr>
          <p:cNvSpPr>
            <a:spLocks noGrp="1"/>
          </p:cNvSpPr>
          <p:nvPr>
            <p:ph type="title"/>
          </p:nvPr>
        </p:nvSpPr>
        <p:spPr/>
        <p:txBody>
          <a:bodyPr/>
          <a:lstStyle/>
          <a:p>
            <a:r>
              <a:rPr lang="en-IN" dirty="0"/>
              <a:t>NORMAL Q-Q plot</a:t>
            </a:r>
          </a:p>
        </p:txBody>
      </p:sp>
      <p:pic>
        <p:nvPicPr>
          <p:cNvPr id="9" name="Picture 8">
            <a:extLst>
              <a:ext uri="{FF2B5EF4-FFF2-40B4-BE49-F238E27FC236}">
                <a16:creationId xmlns:a16="http://schemas.microsoft.com/office/drawing/2014/main" id="{DD5095BC-F03B-403A-B1FB-317E0CDB897B}"/>
              </a:ext>
            </a:extLst>
          </p:cNvPr>
          <p:cNvPicPr>
            <a:picLocks noChangeAspect="1"/>
          </p:cNvPicPr>
          <p:nvPr/>
        </p:nvPicPr>
        <p:blipFill>
          <a:blip r:embed="rId2"/>
          <a:stretch>
            <a:fillRect/>
          </a:stretch>
        </p:blipFill>
        <p:spPr>
          <a:xfrm>
            <a:off x="3124453" y="2350519"/>
            <a:ext cx="5250635" cy="3538244"/>
          </a:xfrm>
          <a:prstGeom prst="rect">
            <a:avLst/>
          </a:prstGeom>
        </p:spPr>
      </p:pic>
      <p:sp>
        <p:nvSpPr>
          <p:cNvPr id="10" name="TextBox 9">
            <a:extLst>
              <a:ext uri="{FF2B5EF4-FFF2-40B4-BE49-F238E27FC236}">
                <a16:creationId xmlns:a16="http://schemas.microsoft.com/office/drawing/2014/main" id="{827C9BED-A97B-4B7A-A8B6-71FD76A833E3}"/>
              </a:ext>
            </a:extLst>
          </p:cNvPr>
          <p:cNvSpPr txBox="1"/>
          <p:nvPr/>
        </p:nvSpPr>
        <p:spPr>
          <a:xfrm>
            <a:off x="781235" y="5888762"/>
            <a:ext cx="10447597" cy="646331"/>
          </a:xfrm>
          <a:prstGeom prst="rect">
            <a:avLst/>
          </a:prstGeom>
          <a:noFill/>
        </p:spPr>
        <p:txBody>
          <a:bodyPr wrap="square" rtlCol="0">
            <a:spAutoFit/>
          </a:bodyPr>
          <a:lstStyle/>
          <a:p>
            <a:r>
              <a:rPr lang="en-IN" dirty="0"/>
              <a:t>This graph represents the normal Q-Q plot. The theoretical quantiles are taken against the sample quantiles.</a:t>
            </a:r>
          </a:p>
        </p:txBody>
      </p:sp>
    </p:spTree>
    <p:extLst>
      <p:ext uri="{BB962C8B-B14F-4D97-AF65-F5344CB8AC3E}">
        <p14:creationId xmlns:p14="http://schemas.microsoft.com/office/powerpoint/2010/main" val="593971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83C40B3-05A3-44B2-8F2D-057DE4FB8DE3}"/>
              </a:ext>
            </a:extLst>
          </p:cNvPr>
          <p:cNvPicPr>
            <a:picLocks noChangeAspect="1"/>
          </p:cNvPicPr>
          <p:nvPr/>
        </p:nvPicPr>
        <p:blipFill>
          <a:blip r:embed="rId2"/>
          <a:stretch>
            <a:fillRect/>
          </a:stretch>
        </p:blipFill>
        <p:spPr>
          <a:xfrm>
            <a:off x="522499" y="2525417"/>
            <a:ext cx="5301526" cy="4135190"/>
          </a:xfrm>
          <a:prstGeom prst="rect">
            <a:avLst/>
          </a:prstGeom>
        </p:spPr>
      </p:pic>
      <p:sp>
        <p:nvSpPr>
          <p:cNvPr id="12" name="TextBox 11">
            <a:extLst>
              <a:ext uri="{FF2B5EF4-FFF2-40B4-BE49-F238E27FC236}">
                <a16:creationId xmlns:a16="http://schemas.microsoft.com/office/drawing/2014/main" id="{329A936B-4023-4CF3-BE99-8403B66BD246}"/>
              </a:ext>
            </a:extLst>
          </p:cNvPr>
          <p:cNvSpPr txBox="1"/>
          <p:nvPr/>
        </p:nvSpPr>
        <p:spPr>
          <a:xfrm>
            <a:off x="6094476" y="2924403"/>
            <a:ext cx="5932591" cy="3274183"/>
          </a:xfrm>
          <a:prstGeom prst="rect">
            <a:avLst/>
          </a:prstGeom>
        </p:spPr>
        <p:txBody>
          <a:bodyPr vert="horz" lIns="91440" tIns="45720" rIns="91440" bIns="45720" rtlCol="0" anchor="ctr">
            <a:normAutofit/>
          </a:bodyPr>
          <a:lstStyle/>
          <a:p>
            <a:pPr>
              <a:lnSpc>
                <a:spcPct val="101000"/>
              </a:lnSpc>
              <a:spcAft>
                <a:spcPts val="600"/>
              </a:spcAft>
            </a:pPr>
            <a:r>
              <a:rPr lang="en-US" spc="50" dirty="0"/>
              <a:t>This graph represents the ACF plot. Here the correlogram shows that the sample autocorrelation for the in-sample forecast errors. Since correlogram shows that none of the sample auto-correlations for lag l-0.06  exceed the significant bound ,we can conclude that there is very little evidence for non-zero autocorrelation .</a:t>
            </a:r>
          </a:p>
        </p:txBody>
      </p:sp>
      <p:pic>
        <p:nvPicPr>
          <p:cNvPr id="10" name="Picture 2" descr="Turned-on Monitor Displaying Frequency Graph">
            <a:extLst>
              <a:ext uri="{FF2B5EF4-FFF2-40B4-BE49-F238E27FC236}">
                <a16:creationId xmlns:a16="http://schemas.microsoft.com/office/drawing/2014/main" id="{00FFAC19-C722-4CF9-A6FE-54CF6ADCD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446" y="-20836"/>
            <a:ext cx="6833031" cy="2264989"/>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9415F8-D938-453F-BAE1-E6082166D6FE}"/>
              </a:ext>
            </a:extLst>
          </p:cNvPr>
          <p:cNvSpPr>
            <a:spLocks noGrp="1"/>
          </p:cNvSpPr>
          <p:nvPr>
            <p:ph type="title"/>
          </p:nvPr>
        </p:nvSpPr>
        <p:spPr>
          <a:xfrm>
            <a:off x="351691" y="197393"/>
            <a:ext cx="4208586" cy="1710308"/>
          </a:xfrm>
          <a:solidFill>
            <a:schemeClr val="tx1"/>
          </a:solidFill>
          <a:effectLst>
            <a:softEdge rad="127000"/>
          </a:effectLst>
        </p:spPr>
        <p:txBody>
          <a:bodyPr vert="horz" lIns="91440" tIns="45720" rIns="91440" bIns="45720" rtlCol="0" anchor="ctr">
            <a:normAutofit/>
          </a:bodyPr>
          <a:lstStyle/>
          <a:p>
            <a:pPr algn="ctr"/>
            <a:r>
              <a:rPr lang="en-US" sz="8000" kern="1200" cap="all" spc="120" baseline="0" dirty="0">
                <a:solidFill>
                  <a:schemeClr val="bg1"/>
                </a:solidFill>
                <a:latin typeface="+mj-lt"/>
                <a:ea typeface="+mj-ea"/>
                <a:cs typeface="+mj-cs"/>
              </a:rPr>
              <a:t>ACF</a:t>
            </a:r>
          </a:p>
        </p:txBody>
      </p:sp>
    </p:spTree>
    <p:extLst>
      <p:ext uri="{BB962C8B-B14F-4D97-AF65-F5344CB8AC3E}">
        <p14:creationId xmlns:p14="http://schemas.microsoft.com/office/powerpoint/2010/main" val="1161912234"/>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223A3C"/>
      </a:dk2>
      <a:lt2>
        <a:srgbClr val="E8E2E8"/>
      </a:lt2>
      <a:accent1>
        <a:srgbClr val="48B547"/>
      </a:accent1>
      <a:accent2>
        <a:srgbClr val="6DB13B"/>
      </a:accent2>
      <a:accent3>
        <a:srgbClr val="98A942"/>
      </a:accent3>
      <a:accent4>
        <a:srgbClr val="B1933B"/>
      </a:accent4>
      <a:accent5>
        <a:srgbClr val="C3744D"/>
      </a:accent5>
      <a:accent6>
        <a:srgbClr val="B13B45"/>
      </a:accent6>
      <a:hlink>
        <a:srgbClr val="AF743A"/>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947</Words>
  <Application>Microsoft Office PowerPoint</Application>
  <PresentationFormat>Panorámica</PresentationFormat>
  <Paragraphs>78</Paragraphs>
  <Slides>24</Slides>
  <Notes>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24</vt:i4>
      </vt:variant>
    </vt:vector>
  </HeadingPairs>
  <TitlesOfParts>
    <vt:vector size="32" baseType="lpstr">
      <vt:lpstr>Arial</vt:lpstr>
      <vt:lpstr>Calibri</vt:lpstr>
      <vt:lpstr>Franklin Gothic Demi Cond</vt:lpstr>
      <vt:lpstr>Franklin Gothic Medium</vt:lpstr>
      <vt:lpstr>Lucida Grande</vt:lpstr>
      <vt:lpstr>Wingdings</vt:lpstr>
      <vt:lpstr>Yahoo Sans Finance</vt:lpstr>
      <vt:lpstr>JuxtaposeVTI</vt:lpstr>
      <vt:lpstr>TIME SERIES PROJECT</vt:lpstr>
      <vt:lpstr>INTRODUCTION</vt:lpstr>
      <vt:lpstr>Presentación de PowerPoint</vt:lpstr>
      <vt:lpstr>Global environment and values</vt:lpstr>
      <vt:lpstr>ADMP DATA VS TIME PERIOD</vt:lpstr>
      <vt:lpstr>Forecast from ARIMA</vt:lpstr>
      <vt:lpstr>Forecast residuals</vt:lpstr>
      <vt:lpstr>NORMAL Q-Q plot</vt:lpstr>
      <vt:lpstr>ACF</vt:lpstr>
      <vt:lpstr>PARTIAL ACF</vt:lpstr>
      <vt:lpstr>AUTOARIMA SUMMARY</vt:lpstr>
      <vt:lpstr>ARIMA ACCURACY</vt:lpstr>
      <vt:lpstr>Presentación de PowerPoint</vt:lpstr>
      <vt:lpstr>Decomposition</vt:lpstr>
      <vt:lpstr>Seasonal Adjusting</vt:lpstr>
      <vt:lpstr>Forecast using exponential smoothing</vt:lpstr>
      <vt:lpstr>Forecast</vt:lpstr>
      <vt:lpstr>accuracy</vt:lpstr>
      <vt:lpstr>Forecast 2</vt:lpstr>
      <vt:lpstr>Testing my model 1/2</vt:lpstr>
      <vt:lpstr>Testing my model 2/2</vt:lpstr>
      <vt:lpstr>Conclusions</vt:lpstr>
      <vt:lpstr>Zara arima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PROJECT</dc:title>
  <dc:creator>Carolina Velasquez Velasquez</dc:creator>
  <cp:lastModifiedBy>Carolina Velasquez Velasquez</cp:lastModifiedBy>
  <cp:revision>5</cp:revision>
  <dcterms:created xsi:type="dcterms:W3CDTF">2021-01-27T22:41:44Z</dcterms:created>
  <dcterms:modified xsi:type="dcterms:W3CDTF">2021-01-29T09:26:02Z</dcterms:modified>
</cp:coreProperties>
</file>